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8" r:id="rId6"/>
    <p:sldMasterId id="2147483694" r:id="rId7"/>
    <p:sldMasterId id="2147483665" r:id="rId8"/>
    <p:sldMasterId id="2147483700" r:id="rId9"/>
    <p:sldMasterId id="2147483684" r:id="rId10"/>
    <p:sldMasterId id="2147483680" r:id="rId11"/>
    <p:sldMasterId id="2147483676" r:id="rId12"/>
  </p:sldMasterIdLst>
  <p:notesMasterIdLst>
    <p:notesMasterId r:id="rId45"/>
  </p:notesMasterIdLst>
  <p:handoutMasterIdLst>
    <p:handoutMasterId r:id="rId46"/>
  </p:handoutMasterIdLst>
  <p:sldIdLst>
    <p:sldId id="306" r:id="rId13"/>
    <p:sldId id="761" r:id="rId14"/>
    <p:sldId id="760" r:id="rId15"/>
    <p:sldId id="762" r:id="rId16"/>
    <p:sldId id="724" r:id="rId17"/>
    <p:sldId id="763" r:id="rId18"/>
    <p:sldId id="729" r:id="rId19"/>
    <p:sldId id="755" r:id="rId20"/>
    <p:sldId id="753" r:id="rId21"/>
    <p:sldId id="757" r:id="rId22"/>
    <p:sldId id="758" r:id="rId23"/>
    <p:sldId id="766" r:id="rId24"/>
    <p:sldId id="730" r:id="rId25"/>
    <p:sldId id="741" r:id="rId26"/>
    <p:sldId id="759" r:id="rId27"/>
    <p:sldId id="742" r:id="rId28"/>
    <p:sldId id="733" r:id="rId29"/>
    <p:sldId id="735" r:id="rId30"/>
    <p:sldId id="747" r:id="rId31"/>
    <p:sldId id="708" r:id="rId32"/>
    <p:sldId id="712" r:id="rId33"/>
    <p:sldId id="716" r:id="rId34"/>
    <p:sldId id="715" r:id="rId35"/>
    <p:sldId id="746" r:id="rId36"/>
    <p:sldId id="750" r:id="rId37"/>
    <p:sldId id="767" r:id="rId38"/>
    <p:sldId id="768" r:id="rId39"/>
    <p:sldId id="752" r:id="rId40"/>
    <p:sldId id="765" r:id="rId41"/>
    <p:sldId id="754" r:id="rId42"/>
    <p:sldId id="764" r:id="rId43"/>
    <p:sldId id="322" r:id="rId4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Miroslav Ing. Ph.D." initials="MMI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07546"/>
    <a:srgbClr val="F9BF73"/>
    <a:srgbClr val="CFCFCF"/>
    <a:srgbClr val="66BFAE"/>
    <a:srgbClr val="FF6600"/>
    <a:srgbClr val="E9DC4E"/>
    <a:srgbClr val="E94C55"/>
    <a:srgbClr val="2896D4"/>
    <a:srgbClr val="4FB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242" autoAdjust="0"/>
  </p:normalViewPr>
  <p:slideViewPr>
    <p:cSldViewPr snapToGrid="0">
      <p:cViewPr varScale="1">
        <p:scale>
          <a:sx n="103" d="100"/>
          <a:sy n="103" d="100"/>
        </p:scale>
        <p:origin x="27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AppData\Local\Temp\BW\Analyzer\Workbooks\Bilance%20obec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PREZENTACE%20a%20&#353;kolen&#237;\tabulky%20a%20grafy%20do%20prezentac&#237;\Inflace%20vs%20PRIBOR%20vs%2010let&#233;%20pr&#367;m&#283;r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PREZENTACE%20a%20&#353;kolen&#237;\tabulky%20a%20grafy%20do%20prezentac&#237;\2025-11%20stru&#269;n&#233;%20makr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PREZENTACE%20a%20&#353;kolen&#237;\tabulky%20a%20grafy%20do%20prezentac&#237;\Meziro&#269;n&#237;%20zm&#283;ny%20inaksa%20SD%20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_12%20-%20Financov&#225;n&#237;%20&#250;zemn&#237;ch%20rozpo&#269;t&#367;\01%20DA&#327;OV&#201;%20P&#344;&#205;JMY%20&#218;SC\RUD\KRIT&#201;RIA\Nepedagogov&#233;\2025-09%20odhadovan&#253;%20v&#253;nos%20na%20&#382;&#225;ka%20&#218;SC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_12%20-%20Financov&#225;n&#237;%20&#250;zemn&#237;ch%20rozpo&#269;t&#367;\01%20DA&#327;OV&#201;%20P&#344;&#205;JMY%20&#218;SC\RUD\KRIT&#201;RIA\Nepedagogov&#233;\2025-09%20odhadovan&#253;%20v&#253;nos%20na%20&#382;&#225;ka%20&#218;SC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_12%20-%20Financov&#225;n&#237;%20&#250;zemn&#237;ch%20rozpo&#269;t&#367;\01%20DA&#327;OV&#201;%20P&#344;&#205;JMY%20&#218;SC\RUD\KRIT&#201;RIA\Nepedagogov&#233;\2025-09%20odhadovan&#253;%20v&#253;nos%20na%20&#382;&#225;ka%20&#218;SC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49\Desktop\Data%20pro%20financov&#225;n&#237;%20a%20hospoda&#345;en&#237;%20obc&#237;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400" b="1" dirty="0">
                <a:solidFill>
                  <a:schemeClr val="tx1"/>
                </a:solidFill>
              </a:rPr>
              <a:t>Saldo a provozní saldo obcí</a:t>
            </a:r>
            <a:endParaRPr lang="en-GB" sz="1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List1!$A$25</c:f>
              <c:strCache>
                <c:ptCount val="1"/>
                <c:pt idx="0">
                  <c:v>Provozní saldo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List1!$B$24:$N$24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2025*</c:v>
                </c:pt>
              </c:strCache>
            </c:strRef>
          </c:cat>
          <c:val>
            <c:numRef>
              <c:f>List1!$B$25:$N$25</c:f>
              <c:numCache>
                <c:formatCode>#,##0.00</c:formatCode>
                <c:ptCount val="13"/>
                <c:pt idx="0">
                  <c:v>54415.74</c:v>
                </c:pt>
                <c:pt idx="1">
                  <c:v>62178.74</c:v>
                </c:pt>
                <c:pt idx="2">
                  <c:v>64558.49</c:v>
                </c:pt>
                <c:pt idx="3">
                  <c:v>69542.679999999993</c:v>
                </c:pt>
                <c:pt idx="4">
                  <c:v>72757.77</c:v>
                </c:pt>
                <c:pt idx="5">
                  <c:v>78571.81</c:v>
                </c:pt>
                <c:pt idx="6">
                  <c:v>89203.15</c:v>
                </c:pt>
                <c:pt idx="7">
                  <c:v>84547.23</c:v>
                </c:pt>
                <c:pt idx="8">
                  <c:v>97057.21</c:v>
                </c:pt>
                <c:pt idx="9">
                  <c:v>111026.27</c:v>
                </c:pt>
                <c:pt idx="10">
                  <c:v>142310.29999999999</c:v>
                </c:pt>
                <c:pt idx="11">
                  <c:v>139332.07</c:v>
                </c:pt>
                <c:pt idx="12">
                  <c:v>112231.182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8B-466F-A504-8A89ED5017F4}"/>
            </c:ext>
          </c:extLst>
        </c:ser>
        <c:ser>
          <c:idx val="2"/>
          <c:order val="1"/>
          <c:tx>
            <c:strRef>
              <c:f>List1!$A$26</c:f>
              <c:strCache>
                <c:ptCount val="1"/>
                <c:pt idx="0">
                  <c:v>Saldo hospodaření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List1!$B$24:$N$24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2025*</c:v>
                </c:pt>
              </c:strCache>
            </c:strRef>
          </c:cat>
          <c:val>
            <c:numRef>
              <c:f>List1!$B$26:$N$26</c:f>
              <c:numCache>
                <c:formatCode>#,##0.00</c:formatCode>
                <c:ptCount val="13"/>
                <c:pt idx="0">
                  <c:v>17509.57</c:v>
                </c:pt>
                <c:pt idx="1">
                  <c:v>8960.2999999999993</c:v>
                </c:pt>
                <c:pt idx="2">
                  <c:v>21838.79</c:v>
                </c:pt>
                <c:pt idx="3">
                  <c:v>39700.46</c:v>
                </c:pt>
                <c:pt idx="4">
                  <c:v>21433.599999999999</c:v>
                </c:pt>
                <c:pt idx="5">
                  <c:v>8274.52</c:v>
                </c:pt>
                <c:pt idx="6">
                  <c:v>25529.23</c:v>
                </c:pt>
                <c:pt idx="7">
                  <c:v>19035.21</c:v>
                </c:pt>
                <c:pt idx="8">
                  <c:v>33324.879999999997</c:v>
                </c:pt>
                <c:pt idx="9">
                  <c:v>25342.35</c:v>
                </c:pt>
                <c:pt idx="10">
                  <c:v>55711.16</c:v>
                </c:pt>
                <c:pt idx="11">
                  <c:v>41247.230000000003</c:v>
                </c:pt>
                <c:pt idx="12">
                  <c:v>14344.18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8B-466F-A504-8A89ED501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040096"/>
        <c:axId val="407043376"/>
      </c:lineChart>
      <c:catAx>
        <c:axId val="4070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043376"/>
        <c:crosses val="autoZero"/>
        <c:auto val="1"/>
        <c:lblAlgn val="ctr"/>
        <c:lblOffset val="100"/>
        <c:noMultiLvlLbl val="0"/>
      </c:catAx>
      <c:valAx>
        <c:axId val="40704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04009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Schválený
rozpočet
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715373620929067E-2"/>
                  <c:y val="-2.0095880028123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62-4F4F-AD16-5B94DCC55893}"/>
                </c:ext>
              </c:extLst>
            </c:dLbl>
            <c:dLbl>
              <c:idx val="1"/>
              <c:layout>
                <c:manualLayout>
                  <c:x val="-8.631405675387168E-3"/>
                  <c:y val="3.34931333802058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62-4F4F-AD16-5B94DCC558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62-4F4F-AD16-5B94DCC55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List1!$A$3:$A$5</c:f>
              <c:strCache>
                <c:ptCount val="3"/>
                <c:pt idx="0">
                  <c:v>Daňové příjmy</c:v>
                </c:pt>
                <c:pt idx="1">
                  <c:v>Kapitálové výdaje </c:v>
                </c:pt>
                <c:pt idx="2">
                  <c:v>Saldo příjmů a výdajů </c:v>
                </c:pt>
              </c:strCache>
            </c:strRef>
          </c:cat>
          <c:val>
            <c:numRef>
              <c:f>List1!$B$3:$B$5</c:f>
              <c:numCache>
                <c:formatCode>#,##0.00</c:formatCode>
                <c:ptCount val="3"/>
                <c:pt idx="0">
                  <c:v>233.28037282136</c:v>
                </c:pt>
                <c:pt idx="1">
                  <c:v>132.59230337314</c:v>
                </c:pt>
                <c:pt idx="2">
                  <c:v>-72.2222522239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2-4F4F-AD16-5B94DCC558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Rozpočet
po změnách
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962-4F4F-AD16-5B94DCC55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List1!$A$3:$A$5</c:f>
              <c:strCache>
                <c:ptCount val="3"/>
                <c:pt idx="0">
                  <c:v>Daňové příjmy</c:v>
                </c:pt>
                <c:pt idx="1">
                  <c:v>Kapitálové výdaje </c:v>
                </c:pt>
                <c:pt idx="2">
                  <c:v>Saldo příjmů a výdajů </c:v>
                </c:pt>
              </c:strCache>
            </c:strRef>
          </c:cat>
          <c:val>
            <c:numRef>
              <c:f>List1!$C$3:$C$5</c:f>
              <c:numCache>
                <c:formatCode>#,##0.00</c:formatCode>
                <c:ptCount val="3"/>
                <c:pt idx="0">
                  <c:v>244.2366942367</c:v>
                </c:pt>
                <c:pt idx="1">
                  <c:v>160.33098140355</c:v>
                </c:pt>
                <c:pt idx="2">
                  <c:v>-84.232238790319997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2-4F4F-AD16-5B94DCC5589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Skutečnost
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536530215696788E-2"/>
                  <c:y val="3.34931333802061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62-4F4F-AD16-5B94DCC55893}"/>
                </c:ext>
              </c:extLst>
            </c:dLbl>
            <c:dLbl>
              <c:idx val="1"/>
              <c:layout>
                <c:manualLayout>
                  <c:x val="8.631405675386979E-3"/>
                  <c:y val="-6.140336852675827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962-4F4F-AD16-5B94DCC55893}"/>
                </c:ext>
              </c:extLst>
            </c:dLbl>
            <c:dLbl>
              <c:idx val="2"/>
              <c:layout>
                <c:manualLayout>
                  <c:x val="-1.265924874984594E-16"/>
                  <c:y val="1.6746566690103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A8-4DFA-A7FD-1CDA62372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List1!$A$3:$A$5</c:f>
              <c:strCache>
                <c:ptCount val="3"/>
                <c:pt idx="0">
                  <c:v>Daňové příjmy</c:v>
                </c:pt>
                <c:pt idx="1">
                  <c:v>Kapitálové výdaje </c:v>
                </c:pt>
                <c:pt idx="2">
                  <c:v>Saldo příjmů a výdajů </c:v>
                </c:pt>
              </c:strCache>
            </c:strRef>
          </c:cat>
          <c:val>
            <c:numRef>
              <c:f>List1!$D$3:$D$5</c:f>
              <c:numCache>
                <c:formatCode>#,##0.00</c:formatCode>
                <c:ptCount val="3"/>
                <c:pt idx="0">
                  <c:v>249.71991393098</c:v>
                </c:pt>
                <c:pt idx="1">
                  <c:v>104.84805239209</c:v>
                </c:pt>
                <c:pt idx="2">
                  <c:v>18.22139330601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2-4F4F-AD16-5B94DCC558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59227064"/>
        <c:axId val="559227392"/>
      </c:barChart>
      <c:catAx>
        <c:axId val="55922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9227392"/>
        <c:crosses val="autoZero"/>
        <c:auto val="1"/>
        <c:lblAlgn val="ctr"/>
        <c:lblOffset val="100"/>
        <c:noMultiLvlLbl val="0"/>
      </c:catAx>
      <c:valAx>
        <c:axId val="559227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922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3M PRIBOR vs. 10letý</a:t>
            </a:r>
            <a:r>
              <a:rPr lang="cs-CZ" b="1" baseline="0">
                <a:solidFill>
                  <a:schemeClr val="tx1"/>
                </a:solidFill>
              </a:rPr>
              <a:t> průměr 3M PRIBOR vs. 10letá prům. inflace</a:t>
            </a:r>
            <a:endParaRPr lang="cs-CZ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v>průměrná inflace za 10 let</c:v>
          </c:tx>
          <c:spPr>
            <a:solidFill>
              <a:schemeClr val="bg2">
                <a:lumMod val="90000"/>
                <a:alpha val="71000"/>
              </a:schemeClr>
            </a:solidFill>
            <a:ln>
              <a:noFill/>
            </a:ln>
            <a:effectLst/>
          </c:spPr>
          <c:val>
            <c:numRef>
              <c:f>inflace!$G$13:$G$27</c:f>
              <c:numCache>
                <c:formatCode>General</c:formatCode>
                <c:ptCount val="15"/>
                <c:pt idx="0">
                  <c:v>2.2599999999999998</c:v>
                </c:pt>
                <c:pt idx="1">
                  <c:v>2.4099999999999997</c:v>
                </c:pt>
                <c:pt idx="2">
                  <c:v>2.54</c:v>
                </c:pt>
                <c:pt idx="3">
                  <c:v>2.2999999999999998</c:v>
                </c:pt>
                <c:pt idx="4">
                  <c:v>2.1399999999999997</c:v>
                </c:pt>
                <c:pt idx="5">
                  <c:v>1.9599999999999997</c:v>
                </c:pt>
                <c:pt idx="6">
                  <c:v>1.9300000000000002</c:v>
                </c:pt>
                <c:pt idx="7">
                  <c:v>1.51</c:v>
                </c:pt>
                <c:pt idx="8">
                  <c:v>1.69</c:v>
                </c:pt>
                <c:pt idx="9">
                  <c:v>1.8599999999999999</c:v>
                </c:pt>
                <c:pt idx="10">
                  <c:v>2.0499999999999998</c:v>
                </c:pt>
                <c:pt idx="11">
                  <c:v>3.2299999999999995</c:v>
                </c:pt>
                <c:pt idx="12">
                  <c:v>4.1599999999999993</c:v>
                </c:pt>
                <c:pt idx="13">
                  <c:v>4.3600000000000003</c:v>
                </c:pt>
                <c:pt idx="14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8-4FE4-873E-10B7DA613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634968"/>
        <c:axId val="558639560"/>
      </c:areaChart>
      <c:barChart>
        <c:barDir val="col"/>
        <c:grouping val="clustered"/>
        <c:varyColors val="0"/>
        <c:ser>
          <c:idx val="1"/>
          <c:order val="1"/>
          <c:tx>
            <c:v>10letý průměr 3M PRIBOR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inflace!$A$13:$A$26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inflace!$F$13:$F$26</c:f>
              <c:numCache>
                <c:formatCode>0.00</c:formatCode>
                <c:ptCount val="14"/>
                <c:pt idx="0">
                  <c:v>2.3969999999999998</c:v>
                </c:pt>
                <c:pt idx="1">
                  <c:v>2.2050000000000001</c:v>
                </c:pt>
                <c:pt idx="2">
                  <c:v>2.0350000000000001</c:v>
                </c:pt>
                <c:pt idx="3">
                  <c:v>1.8120000000000001</c:v>
                </c:pt>
                <c:pt idx="4">
                  <c:v>1.6240000000000001</c:v>
                </c:pt>
                <c:pt idx="5">
                  <c:v>1.397</c:v>
                </c:pt>
                <c:pt idx="6">
                  <c:v>1.0669999999999999</c:v>
                </c:pt>
                <c:pt idx="7">
                  <c:v>0.87899999999999989</c:v>
                </c:pt>
                <c:pt idx="8">
                  <c:v>0.93300000000000005</c:v>
                </c:pt>
                <c:pt idx="9">
                  <c:v>0.84599999999999986</c:v>
                </c:pt>
                <c:pt idx="10">
                  <c:v>1.0799999999999998</c:v>
                </c:pt>
                <c:pt idx="11">
                  <c:v>1.7350000000000001</c:v>
                </c:pt>
                <c:pt idx="12">
                  <c:v>2.3939999999999997</c:v>
                </c:pt>
                <c:pt idx="13">
                  <c:v>2.7509999999999999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8-4FE4-873E-10B7DA613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634968"/>
        <c:axId val="558639560"/>
      </c:barChart>
      <c:lineChart>
        <c:grouping val="standard"/>
        <c:varyColors val="0"/>
        <c:ser>
          <c:idx val="0"/>
          <c:order val="0"/>
          <c:tx>
            <c:v>3M PRIBOR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inflace!$A$13:$A$26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inflace!$C$13:$C$26</c:f>
              <c:numCache>
                <c:formatCode>General</c:formatCode>
                <c:ptCount val="14"/>
                <c:pt idx="0">
                  <c:v>0.71</c:v>
                </c:pt>
                <c:pt idx="1">
                  <c:v>0.38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0.75</c:v>
                </c:pt>
                <c:pt idx="6">
                  <c:v>2.0099999999999998</c:v>
                </c:pt>
                <c:pt idx="7">
                  <c:v>2.1800000000000002</c:v>
                </c:pt>
                <c:pt idx="8">
                  <c:v>0.35</c:v>
                </c:pt>
                <c:pt idx="9">
                  <c:v>3.5</c:v>
                </c:pt>
                <c:pt idx="10">
                  <c:v>7.26</c:v>
                </c:pt>
                <c:pt idx="11">
                  <c:v>6.97</c:v>
                </c:pt>
                <c:pt idx="12">
                  <c:v>3.91</c:v>
                </c:pt>
                <c:pt idx="13">
                  <c:v>3.52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D8-4FE4-873E-10B7DA613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634968"/>
        <c:axId val="558639560"/>
      </c:lineChart>
      <c:catAx>
        <c:axId val="55863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639560"/>
        <c:crosses val="autoZero"/>
        <c:auto val="1"/>
        <c:lblAlgn val="ctr"/>
        <c:lblOffset val="100"/>
        <c:noMultiLvlLbl val="0"/>
      </c:catAx>
      <c:valAx>
        <c:axId val="55863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>
                    <a:solidFill>
                      <a:sysClr val="windowText" lastClr="000000"/>
                    </a:solidFill>
                  </a:rPr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63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800" b="1">
                <a:solidFill>
                  <a:sysClr val="windowText" lastClr="000000"/>
                </a:solidFill>
              </a:rPr>
              <a:t>Makroekonomické indikátory 2025 a 2026 (predikce 11/2025)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(8) 2025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List1!$B$2:$B$8</c:f>
              <c:strCache>
                <c:ptCount val="7"/>
                <c:pt idx="0">
                  <c:v>růst reálného HDP</c:v>
                </c:pt>
                <c:pt idx="1">
                  <c:v>inflace</c:v>
                </c:pt>
                <c:pt idx="2">
                  <c:v>nezaměstnanost</c:v>
                </c:pt>
                <c:pt idx="3">
                  <c:v>růst mezd a platů</c:v>
                </c:pt>
                <c:pt idx="4">
                  <c:v>spotřeba domácností</c:v>
                </c:pt>
                <c:pt idx="5">
                  <c:v>spotřeba vládního sektoru</c:v>
                </c:pt>
                <c:pt idx="6">
                  <c:v>investice</c:v>
                </c:pt>
              </c:strCache>
            </c:strRef>
          </c:cat>
          <c:val>
            <c:numRef>
              <c:f>List1!$D$2:$D$8</c:f>
              <c:numCache>
                <c:formatCode>0.0%</c:formatCode>
                <c:ptCount val="7"/>
                <c:pt idx="0">
                  <c:v>2.1000000000000001E-2</c:v>
                </c:pt>
                <c:pt idx="1">
                  <c:v>2.4E-2</c:v>
                </c:pt>
                <c:pt idx="2">
                  <c:v>2.5999999999999999E-2</c:v>
                </c:pt>
                <c:pt idx="3">
                  <c:v>6.6000000000000003E-2</c:v>
                </c:pt>
                <c:pt idx="4">
                  <c:v>0.03</c:v>
                </c:pt>
                <c:pt idx="5">
                  <c:v>1.9E-2</c:v>
                </c:pt>
                <c:pt idx="6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C-4559-B32A-F634FB3F278E}"/>
            </c:ext>
          </c:extLst>
        </c:ser>
        <c:ser>
          <c:idx val="3"/>
          <c:order val="1"/>
          <c:tx>
            <c:v>-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List1!$B$2:$B$8</c:f>
              <c:strCache>
                <c:ptCount val="7"/>
                <c:pt idx="0">
                  <c:v>růst reálného HDP</c:v>
                </c:pt>
                <c:pt idx="1">
                  <c:v>inflace</c:v>
                </c:pt>
                <c:pt idx="2">
                  <c:v>nezaměstnanost</c:v>
                </c:pt>
                <c:pt idx="3">
                  <c:v>růst mezd a platů</c:v>
                </c:pt>
                <c:pt idx="4">
                  <c:v>spotřeba domácností</c:v>
                </c:pt>
                <c:pt idx="5">
                  <c:v>spotřeba vládního sektoru</c:v>
                </c:pt>
                <c:pt idx="6">
                  <c:v>investice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F27C-4559-B32A-F634FB3F278E}"/>
            </c:ext>
          </c:extLst>
        </c:ser>
        <c:ser>
          <c:idx val="2"/>
          <c:order val="2"/>
          <c:tx>
            <c:v>(11) 2025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List1!$B$2:$B$8</c:f>
              <c:strCache>
                <c:ptCount val="7"/>
                <c:pt idx="0">
                  <c:v>růst reálného HDP</c:v>
                </c:pt>
                <c:pt idx="1">
                  <c:v>inflace</c:v>
                </c:pt>
                <c:pt idx="2">
                  <c:v>nezaměstnanost</c:v>
                </c:pt>
                <c:pt idx="3">
                  <c:v>růst mezd a platů</c:v>
                </c:pt>
                <c:pt idx="4">
                  <c:v>spotřeba domácností</c:v>
                </c:pt>
                <c:pt idx="5">
                  <c:v>spotřeba vládního sektoru</c:v>
                </c:pt>
                <c:pt idx="6">
                  <c:v>investice</c:v>
                </c:pt>
              </c:strCache>
            </c:strRef>
          </c:cat>
          <c:val>
            <c:numRef>
              <c:f>List1!$F$2:$F$8</c:f>
              <c:numCache>
                <c:formatCode>0.0%</c:formatCode>
                <c:ptCount val="7"/>
                <c:pt idx="0">
                  <c:v>2.4E-2</c:v>
                </c:pt>
                <c:pt idx="1">
                  <c:v>2.4E-2</c:v>
                </c:pt>
                <c:pt idx="2">
                  <c:v>2.7E-2</c:v>
                </c:pt>
                <c:pt idx="3">
                  <c:v>7.0999999999999994E-2</c:v>
                </c:pt>
                <c:pt idx="4">
                  <c:v>3.1E-2</c:v>
                </c:pt>
                <c:pt idx="5">
                  <c:v>2.1000000000000001E-2</c:v>
                </c:pt>
                <c:pt idx="6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7C-4559-B32A-F634FB3F278E}"/>
            </c:ext>
          </c:extLst>
        </c:ser>
        <c:ser>
          <c:idx val="4"/>
          <c:order val="3"/>
          <c:tx>
            <c:v>(11) 2026</c:v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4559969794067088E-3"/>
                  <c:y val="-1.4341175434356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27C-4559-B32A-F634FB3F278E}"/>
                </c:ext>
              </c:extLst>
            </c:dLbl>
            <c:dLbl>
              <c:idx val="1"/>
              <c:layout>
                <c:manualLayout>
                  <c:x val="6.4559969794067088E-3"/>
                  <c:y val="-9.56078362290471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7C-4559-B32A-F634FB3F278E}"/>
                </c:ext>
              </c:extLst>
            </c:dLbl>
            <c:dLbl>
              <c:idx val="2"/>
              <c:layout>
                <c:manualLayout>
                  <c:x val="0"/>
                  <c:y val="-7.1705877171785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27C-4559-B32A-F634FB3F278E}"/>
                </c:ext>
              </c:extLst>
            </c:dLbl>
            <c:dLbl>
              <c:idx val="3"/>
              <c:layout>
                <c:manualLayout>
                  <c:x val="1.6139992448515736E-3"/>
                  <c:y val="-2.3901959057261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7C-4559-B32A-F634FB3F278E}"/>
                </c:ext>
              </c:extLst>
            </c:dLbl>
            <c:dLbl>
              <c:idx val="4"/>
              <c:layout>
                <c:manualLayout>
                  <c:x val="0"/>
                  <c:y val="-9.560783622904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7C-4559-B32A-F634FB3F278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List1!$B$2:$B$8</c:f>
              <c:strCache>
                <c:ptCount val="7"/>
                <c:pt idx="0">
                  <c:v>růst reálného HDP</c:v>
                </c:pt>
                <c:pt idx="1">
                  <c:v>inflace</c:v>
                </c:pt>
                <c:pt idx="2">
                  <c:v>nezaměstnanost</c:v>
                </c:pt>
                <c:pt idx="3">
                  <c:v>růst mezd a platů</c:v>
                </c:pt>
                <c:pt idx="4">
                  <c:v>spotřeba domácností</c:v>
                </c:pt>
                <c:pt idx="5">
                  <c:v>spotřeba vládního sektoru</c:v>
                </c:pt>
                <c:pt idx="6">
                  <c:v>investice</c:v>
                </c:pt>
              </c:strCache>
            </c:strRef>
          </c:cat>
          <c:val>
            <c:numRef>
              <c:f>List1!$G$2:$G$8</c:f>
              <c:numCache>
                <c:formatCode>0.0%</c:formatCode>
                <c:ptCount val="7"/>
                <c:pt idx="0">
                  <c:v>2.1999999999999999E-2</c:v>
                </c:pt>
                <c:pt idx="1">
                  <c:v>2.3E-2</c:v>
                </c:pt>
                <c:pt idx="2">
                  <c:v>2.8000000000000001E-2</c:v>
                </c:pt>
                <c:pt idx="3">
                  <c:v>5.8999999999999997E-2</c:v>
                </c:pt>
                <c:pt idx="4">
                  <c:v>0.03</c:v>
                </c:pt>
                <c:pt idx="5">
                  <c:v>1.6E-2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7C-4559-B32A-F634FB3F27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71601184"/>
        <c:axId val="371601512"/>
      </c:barChart>
      <c:catAx>
        <c:axId val="37160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601512"/>
        <c:crosses val="autoZero"/>
        <c:auto val="1"/>
        <c:lblAlgn val="ctr"/>
        <c:lblOffset val="100"/>
        <c:noMultiLvlLbl val="0"/>
      </c:catAx>
      <c:valAx>
        <c:axId val="371601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60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Meziroční změny celostátního inkasa sdílených daní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2025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02-4520-8674-66810B9B6D0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List1!$H$5:$H$8</c:f>
              <c:strCache>
                <c:ptCount val="4"/>
                <c:pt idx="0">
                  <c:v>celkem</c:v>
                </c:pt>
                <c:pt idx="1">
                  <c:v>DPH</c:v>
                </c:pt>
                <c:pt idx="2">
                  <c:v>DPFO</c:v>
                </c:pt>
                <c:pt idx="3">
                  <c:v>DPPO</c:v>
                </c:pt>
              </c:strCache>
            </c:strRef>
          </c:cat>
          <c:val>
            <c:numRef>
              <c:f>List1!$I$5:$I$8</c:f>
              <c:numCache>
                <c:formatCode>0.00%</c:formatCode>
                <c:ptCount val="4"/>
                <c:pt idx="0">
                  <c:v>9.2999999999999999E-2</c:v>
                </c:pt>
                <c:pt idx="1">
                  <c:v>6.7000000000000004E-2</c:v>
                </c:pt>
                <c:pt idx="2">
                  <c:v>0.10299999999999999</c:v>
                </c:pt>
                <c:pt idx="3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2-4520-8674-66810B9B6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2570904"/>
        <c:axId val="892571560"/>
      </c:barChart>
      <c:catAx>
        <c:axId val="892570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2571560"/>
        <c:crosses val="autoZero"/>
        <c:auto val="1"/>
        <c:lblAlgn val="ctr"/>
        <c:lblOffset val="100"/>
        <c:noMultiLvlLbl val="0"/>
      </c:catAx>
      <c:valAx>
        <c:axId val="892571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257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Výnos </a:t>
            </a:r>
            <a:r>
              <a:rPr lang="cs-CZ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„na žáka“ – obce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2592584988606593E-2"/>
          <c:y val="7.9988549625302038E-2"/>
          <c:w val="0.93481483002278676"/>
          <c:h val="0.78396032975615826"/>
        </c:manualLayout>
      </c:layout>
      <c:barChart>
        <c:barDir val="col"/>
        <c:grouping val="stacked"/>
        <c:varyColors val="0"/>
        <c:ser>
          <c:idx val="0"/>
          <c:order val="0"/>
          <c:tx>
            <c:v>RUD</c:v>
          </c:tx>
          <c:spPr>
            <a:solidFill>
              <a:schemeClr val="accent1">
                <a:lumMod val="60000"/>
                <a:lumOff val="40000"/>
                <a:alpha val="56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předpoklad 2025</c:v>
                </c:pt>
                <c:pt idx="1">
                  <c:v>výhled 2026</c:v>
                </c:pt>
              </c:strCache>
            </c:strRef>
          </c:cat>
          <c:val>
            <c:numRef>
              <c:f>List1!$E$6:$F$6</c:f>
              <c:numCache>
                <c:formatCode>#\ ##0.0</c:formatCode>
                <c:ptCount val="2"/>
                <c:pt idx="0">
                  <c:v>20657.292249279977</c:v>
                </c:pt>
                <c:pt idx="1">
                  <c:v>35829.367073639427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3-4F8F-B065-1DD45E5D81DD}"/>
            </c:ext>
          </c:extLst>
        </c:ser>
        <c:ser>
          <c:idx val="1"/>
          <c:order val="1"/>
          <c:tx>
            <c:v>DHH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103703334622945"/>
                  <c:y val="-3.2609789155800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73-4F8F-B065-1DD45E5D81DD}"/>
                </c:ext>
              </c:extLst>
            </c:dLbl>
            <c:dLbl>
              <c:idx val="1"/>
              <c:layout>
                <c:manualLayout>
                  <c:x val="0.21333334635971304"/>
                  <c:y val="-4.6705090660994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73-4F8F-B065-1DD45E5D81DD}"/>
                </c:ext>
              </c:extLst>
            </c:dLbl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předpoklad 2025</c:v>
                </c:pt>
                <c:pt idx="1">
                  <c:v>výhled 2026</c:v>
                </c:pt>
              </c:strCache>
            </c:strRef>
          </c:cat>
          <c:val>
            <c:numRef>
              <c:f>List1!$E$7:$F$7</c:f>
              <c:numCache>
                <c:formatCode>#\ ##0.0</c:formatCode>
                <c:ptCount val="2"/>
                <c:pt idx="0">
                  <c:v>271.53164736161489</c:v>
                </c:pt>
                <c:pt idx="1">
                  <c:v>424.51856722321099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73-4F8F-B065-1DD45E5D8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3020088"/>
        <c:axId val="603017136"/>
      </c:barChart>
      <c:lineChart>
        <c:grouping val="standard"/>
        <c:varyColors val="0"/>
        <c:ser>
          <c:idx val="2"/>
          <c:order val="2"/>
          <c:tx>
            <c:v>celkem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List1!$E$8:$F$8</c:f>
              <c:numCache>
                <c:formatCode>#\ ##0.0</c:formatCode>
                <c:ptCount val="2"/>
                <c:pt idx="0">
                  <c:v>20928.823896641592</c:v>
                </c:pt>
                <c:pt idx="1">
                  <c:v>36253.885640862638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73-4F8F-B065-1DD45E5D8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020088"/>
        <c:axId val="603017136"/>
      </c:lineChart>
      <c:catAx>
        <c:axId val="6030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03017136"/>
        <c:crosses val="autoZero"/>
        <c:auto val="1"/>
        <c:lblAlgn val="ctr"/>
        <c:lblOffset val="100"/>
        <c:noMultiLvlLbl val="0"/>
      </c:catAx>
      <c:valAx>
        <c:axId val="603017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6030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i="0" baseline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Výnos </a:t>
            </a:r>
            <a:r>
              <a:rPr lang="cs-CZ" sz="2000" b="1" i="0" baseline="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„na žáka“ – kraje</a:t>
            </a:r>
            <a:endParaRPr lang="cs-CZ" sz="20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1596693968572423"/>
          <c:y val="1.723209185383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4465582402964087E-2"/>
          <c:y val="0.12241264211387563"/>
          <c:w val="0.9310688351940718"/>
          <c:h val="0.753659445018093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>
                <a:alpha val="56000"/>
              </a:srgb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List1!$C$10</c:f>
              <c:strCache>
                <c:ptCount val="1"/>
                <c:pt idx="0">
                  <c:v>výhled 2026</c:v>
                </c:pt>
              </c:strCache>
            </c:strRef>
          </c:cat>
          <c:val>
            <c:numRef>
              <c:f>List1!$C$14</c:f>
              <c:numCache>
                <c:formatCode>#,##0</c:formatCode>
                <c:ptCount val="1"/>
                <c:pt idx="0">
                  <c:v>18485.572171962325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E-4762-B7EF-756CBC13B7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602214960"/>
        <c:axId val="602213976"/>
      </c:barChart>
      <c:catAx>
        <c:axId val="6022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02213976"/>
        <c:crosses val="autoZero"/>
        <c:auto val="1"/>
        <c:lblAlgn val="ctr"/>
        <c:lblOffset val="100"/>
        <c:noMultiLvlLbl val="0"/>
      </c:catAx>
      <c:valAx>
        <c:axId val="602213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022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i="0" baseline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Prostředky na NPP / ONIV</a:t>
            </a:r>
            <a:br>
              <a:rPr lang="cs-CZ" sz="2000" b="1" i="0" baseline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1" i="0" baseline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(34,0 mld. Kč)</a:t>
            </a:r>
            <a:endParaRPr lang="cs-CZ" sz="160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6237986270022883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DA-496A-AC8E-DC4F97EDBC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List1!$Q$3:$Q$4</c:f>
              <c:strCache>
                <c:ptCount val="2"/>
                <c:pt idx="0">
                  <c:v>obce </c:v>
                </c:pt>
                <c:pt idx="1">
                  <c:v>kraje</c:v>
                </c:pt>
              </c:strCache>
            </c:strRef>
          </c:cat>
          <c:val>
            <c:numRef>
              <c:f>List1!$R$3:$R$4</c:f>
              <c:numCache>
                <c:formatCode>General</c:formatCode>
                <c:ptCount val="2"/>
                <c:pt idx="0">
                  <c:v>23.5</c:v>
                </c:pt>
                <c:pt idx="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A-496A-AC8E-DC4F97EDB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5"/>
        <c:axId val="557862000"/>
        <c:axId val="557859704"/>
      </c:barChart>
      <c:catAx>
        <c:axId val="55786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557859704"/>
        <c:crosses val="autoZero"/>
        <c:auto val="1"/>
        <c:lblAlgn val="ctr"/>
        <c:lblOffset val="100"/>
        <c:noMultiLvlLbl val="0"/>
      </c:catAx>
      <c:valAx>
        <c:axId val="557859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7862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chemeClr val="tx1"/>
                </a:solidFill>
              </a:rPr>
              <a:t>Saldo a provozní saldo SR</a:t>
            </a:r>
            <a:endParaRPr lang="en-GB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Provozní saldo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461364321127049E-2"/>
                  <c:y val="-8.4538579958119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2F-4F8E-BD30-695D13FC03BE}"/>
                </c:ext>
              </c:extLst>
            </c:dLbl>
            <c:dLbl>
              <c:idx val="3"/>
              <c:layout>
                <c:manualLayout>
                  <c:x val="-2.5633328180948396E-2"/>
                  <c:y val="0.106288341253720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2F-4F8E-BD30-695D13FC03BE}"/>
                </c:ext>
              </c:extLst>
            </c:dLbl>
            <c:dLbl>
              <c:idx val="7"/>
              <c:layout>
                <c:manualLayout>
                  <c:x val="-2.7157327010803485E-2"/>
                  <c:y val="-7.1527653511857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2F-4F8E-BD30-695D13FC03BE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List1!$B$2:$N$2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-50567.587082739992</c:v>
                </c:pt>
                <c:pt idx="1">
                  <c:v>-34088.385449420224</c:v>
                </c:pt>
                <c:pt idx="2">
                  <c:v>-8597.9974278000918</c:v>
                </c:pt>
                <c:pt idx="3">
                  <c:v>44654.724652659977</c:v>
                </c:pt>
                <c:pt idx="4">
                  <c:v>35166.072386679843</c:v>
                </c:pt>
                <c:pt idx="5">
                  <c:v>33517.826627829701</c:v>
                </c:pt>
                <c:pt idx="6">
                  <c:v>25615.286776489571</c:v>
                </c:pt>
                <c:pt idx="7">
                  <c:v>-291995.47655802016</c:v>
                </c:pt>
                <c:pt idx="8">
                  <c:v>-324518.54423921055</c:v>
                </c:pt>
                <c:pt idx="9">
                  <c:v>-250658.91917213006</c:v>
                </c:pt>
                <c:pt idx="10">
                  <c:v>-211246.16521613012</c:v>
                </c:pt>
                <c:pt idx="11">
                  <c:v>-173195.08060945998</c:v>
                </c:pt>
                <c:pt idx="12">
                  <c:v>-126924.40349995159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2F-4F8E-BD30-695D13FC03BE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Saldo hospodaření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7950988956802678E-2"/>
                  <c:y val="-4.5570684504498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2F-4F8E-BD30-695D13FC03BE}"/>
                </c:ext>
              </c:extLst>
            </c:dLbl>
            <c:dLbl>
              <c:idx val="6"/>
              <c:layout>
                <c:manualLayout>
                  <c:x val="-4.7367328976252739E-2"/>
                  <c:y val="5.4179751583508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2F-4F8E-BD30-695D13FC03BE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List1!$B$2:$N$2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List1!$B$4:$N$4</c:f>
              <c:numCache>
                <c:formatCode>General</c:formatCode>
                <c:ptCount val="13"/>
                <c:pt idx="0">
                  <c:v>-81264.426905180037</c:v>
                </c:pt>
                <c:pt idx="1">
                  <c:v>-77782.245253919973</c:v>
                </c:pt>
                <c:pt idx="2">
                  <c:v>-62804.243282199808</c:v>
                </c:pt>
                <c:pt idx="3">
                  <c:v>61774.041352330154</c:v>
                </c:pt>
                <c:pt idx="4">
                  <c:v>-6151.2739194400929</c:v>
                </c:pt>
                <c:pt idx="5">
                  <c:v>2943.6287357801484</c:v>
                </c:pt>
                <c:pt idx="6">
                  <c:v>-28515.737355079968</c:v>
                </c:pt>
                <c:pt idx="7">
                  <c:v>-367449.97523071</c:v>
                </c:pt>
                <c:pt idx="8">
                  <c:v>-419687.85855490022</c:v>
                </c:pt>
                <c:pt idx="9">
                  <c:v>-360401.86851625016</c:v>
                </c:pt>
                <c:pt idx="10">
                  <c:v>-288515.72293375991</c:v>
                </c:pt>
                <c:pt idx="11">
                  <c:v>-271398.78275976004</c:v>
                </c:pt>
                <c:pt idx="12">
                  <c:v>-290684.56390893017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2F-4F8E-BD30-695D13FC0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439512"/>
        <c:axId val="560440168"/>
      </c:lineChart>
      <c:catAx>
        <c:axId val="56043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0440168"/>
        <c:crosses val="autoZero"/>
        <c:auto val="1"/>
        <c:lblAlgn val="ctr"/>
        <c:lblOffset val="100"/>
        <c:noMultiLvlLbl val="0"/>
      </c:catAx>
      <c:valAx>
        <c:axId val="56044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04395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chemeClr val="tx1"/>
                </a:solidFill>
              </a:rPr>
              <a:t>Saldo hospodaření SR</a:t>
            </a:r>
            <a:r>
              <a:rPr lang="cs-CZ" b="1" baseline="0" dirty="0">
                <a:solidFill>
                  <a:schemeClr val="tx1"/>
                </a:solidFill>
              </a:rPr>
              <a:t> a ÚSC</a:t>
            </a:r>
            <a:endParaRPr lang="cs-CZ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List1!$Q$3</c:f>
              <c:strCache>
                <c:ptCount val="1"/>
                <c:pt idx="0">
                  <c:v>Saldo hospodaření SR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02627132806247E-17"/>
                  <c:y val="-7.08834395064101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79-48B1-9C62-09E05D2955A2}"/>
                </c:ext>
              </c:extLst>
            </c:dLbl>
            <c:dLbl>
              <c:idx val="1"/>
              <c:layout>
                <c:manualLayout>
                  <c:x val="0"/>
                  <c:y val="-7.29411654534502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79-48B1-9C62-09E05D2955A2}"/>
                </c:ext>
              </c:extLst>
            </c:dLbl>
            <c:dLbl>
              <c:idx val="2"/>
              <c:layout>
                <c:manualLayout>
                  <c:x val="0"/>
                  <c:y val="-6.08041353929137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79-48B1-9C62-09E05D2955A2}"/>
                </c:ext>
              </c:extLst>
            </c:dLbl>
            <c:dLbl>
              <c:idx val="3"/>
              <c:layout>
                <c:manualLayout>
                  <c:x val="0"/>
                  <c:y val="7.15089375154756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79-48B1-9C62-09E05D2955A2}"/>
                </c:ext>
              </c:extLst>
            </c:dLbl>
            <c:dLbl>
              <c:idx val="5"/>
              <c:layout>
                <c:manualLayout>
                  <c:x val="0"/>
                  <c:y val="4.02431262010401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79-48B1-9C62-09E05D2955A2}"/>
                </c:ext>
              </c:extLst>
            </c:dLbl>
            <c:dLbl>
              <c:idx val="6"/>
              <c:layout>
                <c:manualLayout>
                  <c:x val="-5.4991051324980566E-3"/>
                  <c:y val="-4.9584282069580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79-48B1-9C62-09E05D2955A2}"/>
                </c:ext>
              </c:extLst>
            </c:dLbl>
            <c:dLbl>
              <c:idx val="7"/>
              <c:layout>
                <c:manualLayout>
                  <c:x val="-6.7210508531224989E-17"/>
                  <c:y val="-0.248067938283094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F79-48B1-9C62-09E05D2955A2}"/>
                </c:ext>
              </c:extLst>
            </c:dLbl>
            <c:dLbl>
              <c:idx val="8"/>
              <c:layout>
                <c:manualLayout>
                  <c:x val="-1.3442101706244998E-16"/>
                  <c:y val="-0.269668965300697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F79-48B1-9C62-09E05D2955A2}"/>
                </c:ext>
              </c:extLst>
            </c:dLbl>
            <c:dLbl>
              <c:idx val="9"/>
              <c:layout>
                <c:manualLayout>
                  <c:x val="0"/>
                  <c:y val="-0.231245044009334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F79-48B1-9C62-09E05D2955A2}"/>
                </c:ext>
              </c:extLst>
            </c:dLbl>
            <c:dLbl>
              <c:idx val="10"/>
              <c:layout>
                <c:manualLayout>
                  <c:x val="-1.3442101706244998E-16"/>
                  <c:y val="-0.19676911411468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F79-48B1-9C62-09E05D2955A2}"/>
                </c:ext>
              </c:extLst>
            </c:dLbl>
            <c:dLbl>
              <c:idx val="11"/>
              <c:layout>
                <c:manualLayout>
                  <c:x val="-1.3442101706244998E-16"/>
                  <c:y val="-0.196389849139575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F79-48B1-9C62-09E05D2955A2}"/>
                </c:ext>
              </c:extLst>
            </c:dLbl>
            <c:dLbl>
              <c:idx val="12"/>
              <c:layout>
                <c:manualLayout>
                  <c:x val="-1.3442101706244998E-16"/>
                  <c:y val="-0.198985486848704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F79-48B1-9C62-09E05D2955A2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List1!$R$2:$AD$2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2025*</c:v>
                </c:pt>
              </c:strCache>
            </c:strRef>
          </c:cat>
          <c:val>
            <c:numRef>
              <c:f>List1!$R$3:$AD$3</c:f>
              <c:numCache>
                <c:formatCode>General</c:formatCode>
                <c:ptCount val="13"/>
                <c:pt idx="0">
                  <c:v>-81264.426905180037</c:v>
                </c:pt>
                <c:pt idx="1">
                  <c:v>-77782.245253919973</c:v>
                </c:pt>
                <c:pt idx="2">
                  <c:v>-62804.243282199808</c:v>
                </c:pt>
                <c:pt idx="3">
                  <c:v>61774.041352330154</c:v>
                </c:pt>
                <c:pt idx="4">
                  <c:v>-6151.2739194400929</c:v>
                </c:pt>
                <c:pt idx="5">
                  <c:v>2943.6287357801484</c:v>
                </c:pt>
                <c:pt idx="6">
                  <c:v>-28515.737355079968</c:v>
                </c:pt>
                <c:pt idx="7">
                  <c:v>-367449.97523071</c:v>
                </c:pt>
                <c:pt idx="8">
                  <c:v>-419687.85855490022</c:v>
                </c:pt>
                <c:pt idx="9">
                  <c:v>-360401.86851625016</c:v>
                </c:pt>
                <c:pt idx="10">
                  <c:v>-288515.72293375991</c:v>
                </c:pt>
                <c:pt idx="11">
                  <c:v>-271398.78275976004</c:v>
                </c:pt>
                <c:pt idx="12">
                  <c:v>-290684.56390893017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79-48B1-9C62-09E05D2955A2}"/>
            </c:ext>
          </c:extLst>
        </c:ser>
        <c:ser>
          <c:idx val="1"/>
          <c:order val="1"/>
          <c:tx>
            <c:strRef>
              <c:f>List1!$Q$4</c:f>
              <c:strCache>
                <c:ptCount val="1"/>
                <c:pt idx="0">
                  <c:v>Saldo hospodaření ÚSC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84773544105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F79-48B1-9C62-09E05D2955A2}"/>
                </c:ext>
              </c:extLst>
            </c:dLbl>
            <c:dLbl>
              <c:idx val="1"/>
              <c:layout>
                <c:manualLayout>
                  <c:x val="0"/>
                  <c:y val="-3.1481471790480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F79-48B1-9C62-09E05D2955A2}"/>
                </c:ext>
              </c:extLst>
            </c:dLbl>
            <c:dLbl>
              <c:idx val="2"/>
              <c:layout>
                <c:manualLayout>
                  <c:x val="-3.3605254265612495E-17"/>
                  <c:y val="-4.1975295720640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F79-48B1-9C62-09E05D2955A2}"/>
                </c:ext>
              </c:extLst>
            </c:dLbl>
            <c:dLbl>
              <c:idx val="3"/>
              <c:layout>
                <c:manualLayout>
                  <c:x val="-3.3605254265612495E-17"/>
                  <c:y val="-8.74485327513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F79-48B1-9C62-09E05D2955A2}"/>
                </c:ext>
              </c:extLst>
            </c:dLbl>
            <c:dLbl>
              <c:idx val="4"/>
              <c:layout>
                <c:manualLayout>
                  <c:x val="7.3321401766641651E-3"/>
                  <c:y val="-6.646088489101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F79-48B1-9C62-09E05D2955A2}"/>
                </c:ext>
              </c:extLst>
            </c:dLbl>
            <c:dLbl>
              <c:idx val="5"/>
              <c:layout>
                <c:manualLayout>
                  <c:x val="-1.8330350441660413E-3"/>
                  <c:y val="-2.798353048042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F79-48B1-9C62-09E05D2955A2}"/>
                </c:ext>
              </c:extLst>
            </c:dLbl>
            <c:dLbl>
              <c:idx val="6"/>
              <c:layout>
                <c:manualLayout>
                  <c:x val="-1.8330350441660413E-3"/>
                  <c:y val="-6.646088489101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F79-48B1-9C62-09E05D2955A2}"/>
                </c:ext>
              </c:extLst>
            </c:dLbl>
            <c:dLbl>
              <c:idx val="7"/>
              <c:layout>
                <c:manualLayout>
                  <c:x val="6.7210508531224989E-17"/>
                  <c:y val="-3.84773544105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F79-48B1-9C62-09E05D2955A2}"/>
                </c:ext>
              </c:extLst>
            </c:dLbl>
            <c:dLbl>
              <c:idx val="8"/>
              <c:layout>
                <c:manualLayout>
                  <c:x val="0"/>
                  <c:y val="-4.5473237030694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CF79-48B1-9C62-09E05D2955A2}"/>
                </c:ext>
              </c:extLst>
            </c:dLbl>
            <c:dLbl>
              <c:idx val="9"/>
              <c:layout>
                <c:manualLayout>
                  <c:x val="0"/>
                  <c:y val="-3.84773544105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F79-48B1-9C62-09E05D2955A2}"/>
                </c:ext>
              </c:extLst>
            </c:dLbl>
            <c:dLbl>
              <c:idx val="10"/>
              <c:layout>
                <c:manualLayout>
                  <c:x val="-1.8330350441660413E-3"/>
                  <c:y val="-5.596706096085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F79-48B1-9C62-09E05D2955A2}"/>
                </c:ext>
              </c:extLst>
            </c:dLbl>
            <c:dLbl>
              <c:idx val="11"/>
              <c:layout>
                <c:manualLayout>
                  <c:x val="-3.6660700883320825E-3"/>
                  <c:y val="-5.59670609608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CF79-48B1-9C62-09E05D2955A2}"/>
                </c:ext>
              </c:extLst>
            </c:dLbl>
            <c:dLbl>
              <c:idx val="12"/>
              <c:layout>
                <c:manualLayout>
                  <c:x val="-1.3442101706244998E-16"/>
                  <c:y val="-3.14814717904804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F79-48B1-9C62-09E05D2955A2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List1!$R$2:$AD$2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2025*</c:v>
                </c:pt>
              </c:strCache>
            </c:strRef>
          </c:cat>
          <c:val>
            <c:numRef>
              <c:f>List1!$R$4:$AD$4</c:f>
              <c:numCache>
                <c:formatCode>#,##0.00</c:formatCode>
                <c:ptCount val="13"/>
                <c:pt idx="0">
                  <c:v>17465.7</c:v>
                </c:pt>
                <c:pt idx="1">
                  <c:v>11529.27</c:v>
                </c:pt>
                <c:pt idx="2">
                  <c:v>21443.07</c:v>
                </c:pt>
                <c:pt idx="3">
                  <c:v>52418.39</c:v>
                </c:pt>
                <c:pt idx="4">
                  <c:v>30524.240000000002</c:v>
                </c:pt>
                <c:pt idx="5">
                  <c:v>8356.9</c:v>
                </c:pt>
                <c:pt idx="6">
                  <c:v>31359.45</c:v>
                </c:pt>
                <c:pt idx="7">
                  <c:v>14001.83</c:v>
                </c:pt>
                <c:pt idx="8">
                  <c:v>41244.32</c:v>
                </c:pt>
                <c:pt idx="9">
                  <c:v>32998.85</c:v>
                </c:pt>
                <c:pt idx="10">
                  <c:v>71696.84</c:v>
                </c:pt>
                <c:pt idx="11">
                  <c:v>51077.11</c:v>
                </c:pt>
                <c:pt idx="12">
                  <c:v>15122.56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F79-48B1-9C62-09E05D295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161960"/>
        <c:axId val="742161304"/>
      </c:barChart>
      <c:lineChart>
        <c:grouping val="standard"/>
        <c:varyColors val="0"/>
        <c:ser>
          <c:idx val="2"/>
          <c:order val="2"/>
          <c:tx>
            <c:strRef>
              <c:f>List1!$Q$5</c:f>
              <c:strCache>
                <c:ptCount val="1"/>
                <c:pt idx="0">
                  <c:v>Saldo hospodaření celkem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List1!$R$2:$AD$2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2025*</c:v>
                </c:pt>
              </c:strCache>
            </c:strRef>
          </c:cat>
          <c:val>
            <c:numRef>
              <c:f>List1!$R$5:$AD$5</c:f>
              <c:numCache>
                <c:formatCode>#,##0.00</c:formatCode>
                <c:ptCount val="13"/>
                <c:pt idx="0">
                  <c:v>-63798.726905180039</c:v>
                </c:pt>
                <c:pt idx="1">
                  <c:v>-66252.975253919969</c:v>
                </c:pt>
                <c:pt idx="2">
                  <c:v>-41361.173282199808</c:v>
                </c:pt>
                <c:pt idx="3">
                  <c:v>114192.43135233015</c:v>
                </c:pt>
                <c:pt idx="4">
                  <c:v>24372.966080559909</c:v>
                </c:pt>
                <c:pt idx="5">
                  <c:v>11300.528735780148</c:v>
                </c:pt>
                <c:pt idx="6">
                  <c:v>2843.7126449200332</c:v>
                </c:pt>
                <c:pt idx="7">
                  <c:v>-353448.14523070998</c:v>
                </c:pt>
                <c:pt idx="8">
                  <c:v>-378443.53855490021</c:v>
                </c:pt>
                <c:pt idx="9">
                  <c:v>-327403.01851625019</c:v>
                </c:pt>
                <c:pt idx="10">
                  <c:v>-216818.88293375992</c:v>
                </c:pt>
                <c:pt idx="11">
                  <c:v>-220321.67275976005</c:v>
                </c:pt>
                <c:pt idx="12">
                  <c:v>-275562.00390893017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CF79-48B1-9C62-09E05D295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161960"/>
        <c:axId val="742161304"/>
      </c:lineChart>
      <c:catAx>
        <c:axId val="74216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2161304"/>
        <c:crosses val="autoZero"/>
        <c:auto val="1"/>
        <c:lblAlgn val="ctr"/>
        <c:lblOffset val="100"/>
        <c:noMultiLvlLbl val="0"/>
      </c:catAx>
      <c:valAx>
        <c:axId val="742161304"/>
        <c:scaling>
          <c:orientation val="minMax"/>
          <c:max val="150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216196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02875861173098E-2"/>
          <c:y val="1.9943805705524061E-2"/>
          <c:w val="0.72950057446234262"/>
          <c:h val="0.89729942262946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rgbClr val="C00000">
                <a:alpha val="59000"/>
              </a:srgb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odhad 2025</c:v>
                </c:pt>
              </c:strCache>
            </c:strRef>
          </c:cat>
          <c:val>
            <c:numRef>
              <c:f>List1!$B$2:$B$7</c:f>
              <c:numCache>
                <c:formatCode>0</c:formatCode>
                <c:ptCount val="6"/>
                <c:pt idx="0">
                  <c:v>8.9064699999999988</c:v>
                </c:pt>
                <c:pt idx="1">
                  <c:v>15.98705</c:v>
                </c:pt>
                <c:pt idx="2">
                  <c:v>15.51301</c:v>
                </c:pt>
                <c:pt idx="3">
                  <c:v>29.26905</c:v>
                </c:pt>
                <c:pt idx="4">
                  <c:v>22.95974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0-4D92-B826-8AD31A1B561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obce bez Prahy</c:v>
                </c:pt>
              </c:strCache>
            </c:strRef>
          </c:tx>
          <c:spPr>
            <a:solidFill>
              <a:schemeClr val="accent2">
                <a:alpha val="79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odhad 2025</c:v>
                </c:pt>
              </c:strCache>
            </c:strRef>
          </c:cat>
          <c:val>
            <c:numRef>
              <c:f>List1!$C$2:$C$7</c:f>
              <c:numCache>
                <c:formatCode>0</c:formatCode>
                <c:ptCount val="6"/>
                <c:pt idx="0">
                  <c:v>10.128740000000001</c:v>
                </c:pt>
                <c:pt idx="1">
                  <c:v>17.337820000000001</c:v>
                </c:pt>
                <c:pt idx="2">
                  <c:v>9.8293400000000002</c:v>
                </c:pt>
                <c:pt idx="3">
                  <c:v>26.4421</c:v>
                </c:pt>
                <c:pt idx="4">
                  <c:v>18.287490000000002</c:v>
                </c:pt>
                <c:pt idx="5">
                  <c:v>-5.3376200000000003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0-4D92-B826-8AD31A1B561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kraje</c:v>
                </c:pt>
              </c:strCache>
            </c:strRef>
          </c:tx>
          <c:spPr>
            <a:solidFill>
              <a:srgbClr val="00B050">
                <a:alpha val="75000"/>
              </a:srgbClr>
            </a:solidFill>
            <a:ln w="19050"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odhad 2025</c:v>
                </c:pt>
              </c:strCache>
            </c:strRef>
          </c:cat>
          <c:val>
            <c:numRef>
              <c:f>List1!$D$2:$D$7</c:f>
              <c:numCache>
                <c:formatCode>0</c:formatCode>
                <c:ptCount val="6"/>
                <c:pt idx="0">
                  <c:v>-5.0333800000000002</c:v>
                </c:pt>
                <c:pt idx="1">
                  <c:v>7.9194499999999994</c:v>
                </c:pt>
                <c:pt idx="2">
                  <c:v>7.6565007200799879</c:v>
                </c:pt>
                <c:pt idx="3">
                  <c:v>15.985682895709994</c:v>
                </c:pt>
                <c:pt idx="4">
                  <c:v>9.8298800000000046</c:v>
                </c:pt>
                <c:pt idx="5">
                  <c:v>0.10582999999999999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D0-4D92-B826-8AD31A1B5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51580832"/>
        <c:axId val="551581488"/>
      </c:barChart>
      <c:lineChart>
        <c:grouping val="standard"/>
        <c:varyColors val="0"/>
        <c:ser>
          <c:idx val="3"/>
          <c:order val="3"/>
          <c:tx>
            <c:strRef>
              <c:f>List1!$E$1</c:f>
              <c:strCache>
                <c:ptCount val="1"/>
                <c:pt idx="0">
                  <c:v>ÚSC celkem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510775862068964E-2"/>
                  <c:y val="-0.1664062397633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D0-4D92-B826-8AD31A1B5611}"/>
                </c:ext>
              </c:extLst>
            </c:dLbl>
            <c:dLbl>
              <c:idx val="1"/>
              <c:layout>
                <c:manualLayout>
                  <c:x val="-2.1551724137931036E-2"/>
                  <c:y val="-8.20312449537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1D0-4D92-B826-8AD31A1B5611}"/>
                </c:ext>
              </c:extLst>
            </c:dLbl>
            <c:dLbl>
              <c:idx val="2"/>
              <c:layout>
                <c:manualLayout>
                  <c:x val="-1.4816810344827586E-2"/>
                  <c:y val="-8.671874466543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1D0-4D92-B826-8AD31A1B5611}"/>
                </c:ext>
              </c:extLst>
            </c:dLbl>
            <c:dLbl>
              <c:idx val="3"/>
              <c:layout>
                <c:manualLayout>
                  <c:x val="-1.4816810344827635E-2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1D0-4D92-B826-8AD31A1B5611}"/>
                </c:ext>
              </c:extLst>
            </c:dLbl>
            <c:dLbl>
              <c:idx val="4"/>
              <c:layout>
                <c:manualLayout>
                  <c:x val="-1.4816810344827685E-2"/>
                  <c:y val="-6.3281246107206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1D0-4D92-B826-8AD31A1B5611}"/>
                </c:ext>
              </c:extLst>
            </c:dLbl>
            <c:dLbl>
              <c:idx val="5"/>
              <c:layout>
                <c:manualLayout>
                  <c:x val="-2.0204741379310442E-2"/>
                  <c:y val="-0.1499999907726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C6-410A-916E-616627DD8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odhad 2025</c:v>
                </c:pt>
              </c:strCache>
            </c:strRef>
          </c:cat>
          <c:val>
            <c:numRef>
              <c:f>List1!$E$2:$E$7</c:f>
              <c:numCache>
                <c:formatCode>#,##0</c:formatCode>
                <c:ptCount val="6"/>
                <c:pt idx="0">
                  <c:v>14</c:v>
                </c:pt>
                <c:pt idx="1">
                  <c:v>41</c:v>
                </c:pt>
                <c:pt idx="2">
                  <c:v>33</c:v>
                </c:pt>
                <c:pt idx="3">
                  <c:v>72</c:v>
                </c:pt>
                <c:pt idx="4">
                  <c:v>51</c:v>
                </c:pt>
                <c:pt idx="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D0-4D92-B826-8AD31A1B5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580832"/>
        <c:axId val="551581488"/>
      </c:lineChart>
      <c:catAx>
        <c:axId val="5515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1581488"/>
        <c:crosses val="autoZero"/>
        <c:auto val="1"/>
        <c:lblAlgn val="ctr"/>
        <c:lblOffset val="100"/>
        <c:noMultiLvlLbl val="0"/>
      </c:catAx>
      <c:valAx>
        <c:axId val="55158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mld. Kč</a:t>
                </a:r>
              </a:p>
            </c:rich>
          </c:tx>
          <c:layout>
            <c:manualLayout>
              <c:xMode val="edge"/>
              <c:yMode val="edge"/>
              <c:x val="1.057600338088238E-2"/>
              <c:y val="0.39891537357053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15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97417588614552"/>
          <c:y val="0.72919948974538962"/>
          <c:w val="0.16474079743253783"/>
          <c:h val="0.26819695701700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List8!$B$5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List8!$C$3:$N$3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listopad 2025</c:v>
                </c:pt>
              </c:strCache>
            </c:strRef>
          </c:cat>
          <c:val>
            <c:numRef>
              <c:f>List8!$C$5:$N$5</c:f>
              <c:numCache>
                <c:formatCode>#,##0.00</c:formatCode>
                <c:ptCount val="12"/>
                <c:pt idx="0">
                  <c:v>1926.72</c:v>
                </c:pt>
                <c:pt idx="1">
                  <c:v>12441.34</c:v>
                </c:pt>
                <c:pt idx="2">
                  <c:v>12282.6</c:v>
                </c:pt>
                <c:pt idx="3">
                  <c:v>7452.99</c:v>
                </c:pt>
                <c:pt idx="4">
                  <c:v>6660.79</c:v>
                </c:pt>
                <c:pt idx="5">
                  <c:v>14666.76</c:v>
                </c:pt>
                <c:pt idx="6">
                  <c:v>8906.4699999999993</c:v>
                </c:pt>
                <c:pt idx="7">
                  <c:v>15987.05</c:v>
                </c:pt>
                <c:pt idx="8">
                  <c:v>15513.01</c:v>
                </c:pt>
                <c:pt idx="9">
                  <c:v>29269.05</c:v>
                </c:pt>
                <c:pt idx="10">
                  <c:v>22959.74</c:v>
                </c:pt>
                <c:pt idx="11">
                  <c:v>17271.329999999998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0-426E-88AF-640C2174A6D1}"/>
            </c:ext>
          </c:extLst>
        </c:ser>
        <c:ser>
          <c:idx val="5"/>
          <c:order val="5"/>
          <c:tx>
            <c:strRef>
              <c:f>List8!$B$9</c:f>
              <c:strCache>
                <c:ptCount val="1"/>
                <c:pt idx="0">
                  <c:v>Obce bez 4 největších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List8!$C$9:$N$9</c:f>
              <c:numCache>
                <c:formatCode>#,##0.00</c:formatCode>
                <c:ptCount val="12"/>
                <c:pt idx="0">
                  <c:v>6601.0999999999985</c:v>
                </c:pt>
                <c:pt idx="1">
                  <c:v>8197.07</c:v>
                </c:pt>
                <c:pt idx="2">
                  <c:v>22962.85</c:v>
                </c:pt>
                <c:pt idx="3">
                  <c:v>12298.359999999999</c:v>
                </c:pt>
                <c:pt idx="4">
                  <c:v>2113.14</c:v>
                </c:pt>
                <c:pt idx="5">
                  <c:v>9041.4</c:v>
                </c:pt>
                <c:pt idx="6">
                  <c:v>11981.019999999999</c:v>
                </c:pt>
                <c:pt idx="7">
                  <c:v>15643.789999999999</c:v>
                </c:pt>
                <c:pt idx="8">
                  <c:v>9724.6099999999988</c:v>
                </c:pt>
                <c:pt idx="9">
                  <c:v>22717.860000000004</c:v>
                </c:pt>
                <c:pt idx="10">
                  <c:v>13793.439999999999</c:v>
                </c:pt>
                <c:pt idx="11">
                  <c:v>-4891.0099999999984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0-426E-88AF-640C2174A6D1}"/>
            </c:ext>
          </c:extLst>
        </c:ser>
        <c:ser>
          <c:idx val="6"/>
          <c:order val="6"/>
          <c:tx>
            <c:strRef>
              <c:f>List8!$B$10</c:f>
              <c:strCache>
                <c:ptCount val="1"/>
                <c:pt idx="0">
                  <c:v>Brno, Ostrava a Plzeň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List8!$C$10:$N$10</c:f>
              <c:numCache>
                <c:formatCode>#,##0.00</c:formatCode>
                <c:ptCount val="12"/>
                <c:pt idx="0">
                  <c:v>432.48000000000008</c:v>
                </c:pt>
                <c:pt idx="1">
                  <c:v>1200.3800000000001</c:v>
                </c:pt>
                <c:pt idx="2">
                  <c:v>4455.01</c:v>
                </c:pt>
                <c:pt idx="3">
                  <c:v>1682.25</c:v>
                </c:pt>
                <c:pt idx="4">
                  <c:v>-499.41000000000008</c:v>
                </c:pt>
                <c:pt idx="5">
                  <c:v>1821.0700000000002</c:v>
                </c:pt>
                <c:pt idx="6">
                  <c:v>-1852.2800000000002</c:v>
                </c:pt>
                <c:pt idx="7">
                  <c:v>1694.04</c:v>
                </c:pt>
                <c:pt idx="8">
                  <c:v>104.72999999999999</c:v>
                </c:pt>
                <c:pt idx="9">
                  <c:v>3724.25</c:v>
                </c:pt>
                <c:pt idx="10">
                  <c:v>4494.05</c:v>
                </c:pt>
                <c:pt idx="11">
                  <c:v>1963.86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00-426E-88AF-640C2174A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17697888"/>
        <c:axId val="6176998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List8!$B$6</c15:sqref>
                        </c15:formulaRef>
                      </c:ext>
                    </c:extLst>
                    <c:strCache>
                      <c:ptCount val="1"/>
                      <c:pt idx="0">
                        <c:v>Brno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List8!$C$3:$N$3</c15:sqref>
                        </c15:formulaRef>
                      </c:ext>
                    </c:extLst>
                    <c:strCache>
                      <c:ptCount val="12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listopad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List8!$C$6:$N$6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878.84</c:v>
                      </c:pt>
                      <c:pt idx="1">
                        <c:v>651.11</c:v>
                      </c:pt>
                      <c:pt idx="2" formatCode="#,##0.00">
                        <c:v>1568.03</c:v>
                      </c:pt>
                      <c:pt idx="3">
                        <c:v>390.87</c:v>
                      </c:pt>
                      <c:pt idx="4">
                        <c:v>-592.70000000000005</c:v>
                      </c:pt>
                      <c:pt idx="5">
                        <c:v>227.25</c:v>
                      </c:pt>
                      <c:pt idx="6" formatCode="#,##0.00">
                        <c:v>-1805.63</c:v>
                      </c:pt>
                      <c:pt idx="7">
                        <c:v>712.46</c:v>
                      </c:pt>
                      <c:pt idx="8">
                        <c:v>110.32</c:v>
                      </c:pt>
                      <c:pt idx="9" formatCode="#,##0.00">
                        <c:v>1167.77</c:v>
                      </c:pt>
                      <c:pt idx="10" formatCode="#,##0.00">
                        <c:v>1109.99</c:v>
                      </c:pt>
                      <c:pt idx="11">
                        <c:v>997.62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800-426E-88AF-640C2174A6D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List8!$B$7</c15:sqref>
                        </c15:formulaRef>
                      </c:ext>
                    </c:extLst>
                    <c:strCache>
                      <c:ptCount val="1"/>
                      <c:pt idx="0">
                        <c:v>Ostrava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List8!$C$3:$N$3</c15:sqref>
                        </c15:formulaRef>
                      </c:ext>
                    </c:extLst>
                    <c:strCache>
                      <c:ptCount val="12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listopad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List8!$C$7:$N$7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-6.54</c:v>
                      </c:pt>
                      <c:pt idx="1">
                        <c:v>738.15</c:v>
                      </c:pt>
                      <c:pt idx="2" formatCode="#,##0.00">
                        <c:v>1653.49</c:v>
                      </c:pt>
                      <c:pt idx="3">
                        <c:v>637.64</c:v>
                      </c:pt>
                      <c:pt idx="4">
                        <c:v>116.51</c:v>
                      </c:pt>
                      <c:pt idx="5">
                        <c:v>789.84</c:v>
                      </c:pt>
                      <c:pt idx="6">
                        <c:v>-1.66</c:v>
                      </c:pt>
                      <c:pt idx="7">
                        <c:v>240.59</c:v>
                      </c:pt>
                      <c:pt idx="8">
                        <c:v>-73.19</c:v>
                      </c:pt>
                      <c:pt idx="9">
                        <c:v>688.34</c:v>
                      </c:pt>
                      <c:pt idx="10" formatCode="#,##0.00">
                        <c:v>1893.45</c:v>
                      </c:pt>
                      <c:pt idx="11">
                        <c:v>615.55999999999995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800-426E-88AF-640C2174A6D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List8!$B$8</c15:sqref>
                        </c15:formulaRef>
                      </c:ext>
                    </c:extLst>
                    <c:strCache>
                      <c:ptCount val="1"/>
                      <c:pt idx="0">
                        <c:v>Plzeň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List8!$C$3:$N$3</c15:sqref>
                        </c15:formulaRef>
                      </c:ext>
                    </c:extLst>
                    <c:strCache>
                      <c:ptCount val="12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listopad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List8!$C$8:$N$8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-439.82</c:v>
                      </c:pt>
                      <c:pt idx="1">
                        <c:v>-188.88</c:v>
                      </c:pt>
                      <c:pt idx="2" formatCode="#,##0.00">
                        <c:v>1233.49</c:v>
                      </c:pt>
                      <c:pt idx="3">
                        <c:v>653.74</c:v>
                      </c:pt>
                      <c:pt idx="4">
                        <c:v>-23.22</c:v>
                      </c:pt>
                      <c:pt idx="5">
                        <c:v>803.98</c:v>
                      </c:pt>
                      <c:pt idx="6">
                        <c:v>-44.99</c:v>
                      </c:pt>
                      <c:pt idx="7">
                        <c:v>740.99</c:v>
                      </c:pt>
                      <c:pt idx="8">
                        <c:v>67.599999999999994</c:v>
                      </c:pt>
                      <c:pt idx="9" formatCode="#,##0.00">
                        <c:v>1868.14</c:v>
                      </c:pt>
                      <c:pt idx="10" formatCode="#,##0.00">
                        <c:v>1490.61</c:v>
                      </c:pt>
                      <c:pt idx="11">
                        <c:v>350.68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800-426E-88AF-640C2174A6D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List8!$B$4</c:f>
              <c:strCache>
                <c:ptCount val="1"/>
                <c:pt idx="0">
                  <c:v>Obce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6388244392884879E-2"/>
                  <c:y val="-5.206108269147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00-426E-88AF-640C2174A6D1}"/>
                </c:ext>
              </c:extLst>
            </c:dLbl>
            <c:dLbl>
              <c:idx val="11"/>
              <c:layout>
                <c:manualLayout>
                  <c:x val="-2.0201082753287157E-2"/>
                  <c:y val="-9.075156794890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00-426E-88AF-640C2174A6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List8!$C$3:$N$3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listopad 2025</c:v>
                </c:pt>
              </c:strCache>
            </c:strRef>
          </c:cat>
          <c:val>
            <c:numRef>
              <c:f>List8!$C$4:$N$4</c:f>
              <c:numCache>
                <c:formatCode>#,##0.00</c:formatCode>
                <c:ptCount val="12"/>
                <c:pt idx="0">
                  <c:v>8960.2999999999993</c:v>
                </c:pt>
                <c:pt idx="1">
                  <c:v>21838.79</c:v>
                </c:pt>
                <c:pt idx="2">
                  <c:v>39700.46</c:v>
                </c:pt>
                <c:pt idx="3">
                  <c:v>21433.599999999999</c:v>
                </c:pt>
                <c:pt idx="4">
                  <c:v>8274.52</c:v>
                </c:pt>
                <c:pt idx="5">
                  <c:v>25529.23</c:v>
                </c:pt>
                <c:pt idx="6">
                  <c:v>19035.21</c:v>
                </c:pt>
                <c:pt idx="7">
                  <c:v>33324.879999999997</c:v>
                </c:pt>
                <c:pt idx="8">
                  <c:v>25342.35</c:v>
                </c:pt>
                <c:pt idx="9">
                  <c:v>55711.16</c:v>
                </c:pt>
                <c:pt idx="10">
                  <c:v>41247.230000000003</c:v>
                </c:pt>
                <c:pt idx="11">
                  <c:v>14344.18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00-426E-88AF-640C2174A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697888"/>
        <c:axId val="617699856"/>
      </c:lineChart>
      <c:catAx>
        <c:axId val="6176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7699856"/>
        <c:crosses val="autoZero"/>
        <c:auto val="1"/>
        <c:lblAlgn val="ctr"/>
        <c:lblOffset val="100"/>
        <c:noMultiLvlLbl val="0"/>
      </c:catAx>
      <c:valAx>
        <c:axId val="61769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76978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cs-CZ" sz="1600" b="1" dirty="0"/>
              <a:t>Nev</a:t>
            </a:r>
            <a:r>
              <a:rPr lang="en-US" sz="1600" b="1" dirty="0" err="1"/>
              <a:t>yužit</a:t>
            </a:r>
            <a:r>
              <a:rPr lang="cs-CZ" sz="1600" b="1" dirty="0"/>
              <a:t>ý</a:t>
            </a:r>
            <a:r>
              <a:rPr lang="en-US" sz="1600" b="1" dirty="0"/>
              <a:t> </a:t>
            </a:r>
            <a:r>
              <a:rPr lang="en-US" sz="1600" b="1" dirty="0" err="1"/>
              <a:t>investiční</a:t>
            </a:r>
            <a:r>
              <a:rPr lang="en-US" sz="1600" b="1" dirty="0"/>
              <a:t> </a:t>
            </a:r>
            <a:r>
              <a:rPr lang="en-US" sz="1600" b="1" dirty="0" err="1"/>
              <a:t>potenciál</a:t>
            </a:r>
            <a:r>
              <a:rPr lang="en-US" sz="1600" b="1" dirty="0"/>
              <a:t> (</a:t>
            </a:r>
            <a:r>
              <a:rPr lang="cs-CZ" sz="1600" b="1" dirty="0"/>
              <a:t>meziročně</a:t>
            </a:r>
            <a:r>
              <a:rPr lang="en-US" sz="1600" b="1" dirty="0"/>
              <a:t>)</a:t>
            </a:r>
            <a:endParaRPr lang="cs-CZ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List3!$B$5</c:f>
              <c:strCache>
                <c:ptCount val="1"/>
                <c:pt idx="0">
                  <c:v>Kraje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D6-4FAB-A800-BCAC89ABA5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D6-4FAB-A800-BCAC89ABA5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D6-4FAB-A800-BCAC89ABA5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3D6-4FAB-A800-BCAC89ABA530}"/>
                </c:ext>
              </c:extLst>
            </c:dLbl>
            <c:dLbl>
              <c:idx val="6"/>
              <c:layout>
                <c:manualLayout>
                  <c:x val="-2.3997304743662491E-3"/>
                  <c:y val="4.2389197157101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D6-4FAB-A800-BCAC89ABA530}"/>
                </c:ext>
              </c:extLst>
            </c:dLbl>
            <c:dLbl>
              <c:idx val="7"/>
              <c:layout>
                <c:manualLayout>
                  <c:x val="-2.3997304743662491E-3"/>
                  <c:y val="-3.46820704012651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3D6-4FAB-A800-BCAC89ABA530}"/>
                </c:ext>
              </c:extLst>
            </c:dLbl>
            <c:dLbl>
              <c:idx val="8"/>
              <c:layout>
                <c:manualLayout>
                  <c:x val="0"/>
                  <c:y val="8.02528692795575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D6-4FAB-A800-BCAC89ABA530}"/>
                </c:ext>
              </c:extLst>
            </c:dLbl>
            <c:dLbl>
              <c:idx val="9"/>
              <c:layout>
                <c:manualLayout>
                  <c:x val="8.2144755662583179E-17"/>
                  <c:y val="4.86690545697981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3D6-4FAB-A800-BCAC89ABA530}"/>
                </c:ext>
              </c:extLst>
            </c:dLbl>
            <c:dLbl>
              <c:idx val="10"/>
              <c:layout>
                <c:manualLayout>
                  <c:x val="-2.5591003651749961E-3"/>
                  <c:y val="6.25741043637897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D6-4FAB-A800-BCAC89ABA530}"/>
                </c:ext>
              </c:extLst>
            </c:dLbl>
            <c:dLbl>
              <c:idx val="11"/>
              <c:layout>
                <c:manualLayout>
                  <c:x val="-1.5946968567713492E-4"/>
                  <c:y val="1.222661614802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3D6-4FAB-A800-BCAC89ABA53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3D6-4FAB-A800-BCAC89ABA5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List3!$C$4:$O$4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List3!$C$5:$O$5</c:f>
              <c:numCache>
                <c:formatCode>#,##0.00</c:formatCode>
                <c:ptCount val="13"/>
                <c:pt idx="0" formatCode="General">
                  <c:v>326.57</c:v>
                </c:pt>
                <c:pt idx="1">
                  <c:v>-2201.66</c:v>
                </c:pt>
                <c:pt idx="2" formatCode="General">
                  <c:v>703.26</c:v>
                </c:pt>
                <c:pt idx="3">
                  <c:v>-12069.28</c:v>
                </c:pt>
                <c:pt idx="4">
                  <c:v>-8744.39</c:v>
                </c:pt>
                <c:pt idx="5" formatCode="General">
                  <c:v>235.16</c:v>
                </c:pt>
                <c:pt idx="6">
                  <c:v>-5421.07</c:v>
                </c:pt>
                <c:pt idx="7">
                  <c:v>5265.31</c:v>
                </c:pt>
                <c:pt idx="8">
                  <c:v>-7446.4</c:v>
                </c:pt>
                <c:pt idx="9">
                  <c:v>-7174.86</c:v>
                </c:pt>
                <c:pt idx="10">
                  <c:v>-15474.95</c:v>
                </c:pt>
                <c:pt idx="11">
                  <c:v>-9300.2000000000007</c:v>
                </c:pt>
                <c:pt idx="12">
                  <c:v>-673.67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D6-4FAB-A800-BCAC89ABA530}"/>
            </c:ext>
          </c:extLst>
        </c:ser>
        <c:ser>
          <c:idx val="1"/>
          <c:order val="1"/>
          <c:tx>
            <c:strRef>
              <c:f>List3!$B$6</c:f>
              <c:strCache>
                <c:ptCount val="1"/>
                <c:pt idx="0">
                  <c:v>Obce bez Prahy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3D6-4FAB-A800-BCAC89ABA5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3D6-4FAB-A800-BCAC89ABA5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3D6-4FAB-A800-BCAC89ABA53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3D6-4FAB-A800-BCAC89ABA5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List3!$C$4:$O$4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List3!$C$6:$O$6</c:f>
              <c:numCache>
                <c:formatCode>#,##0.00</c:formatCode>
                <c:ptCount val="13"/>
                <c:pt idx="0">
                  <c:v>-5713.96</c:v>
                </c:pt>
                <c:pt idx="1">
                  <c:v>-1067.0899999999999</c:v>
                </c:pt>
                <c:pt idx="2">
                  <c:v>-4066.09</c:v>
                </c:pt>
                <c:pt idx="3">
                  <c:v>-19666.52</c:v>
                </c:pt>
                <c:pt idx="4">
                  <c:v>-7713.7</c:v>
                </c:pt>
                <c:pt idx="5">
                  <c:v>5767.87</c:v>
                </c:pt>
                <c:pt idx="6">
                  <c:v>-4144.51</c:v>
                </c:pt>
                <c:pt idx="7">
                  <c:v>-3203.96</c:v>
                </c:pt>
                <c:pt idx="8">
                  <c:v>-7242.37</c:v>
                </c:pt>
                <c:pt idx="9" formatCode="General">
                  <c:v>-447.15</c:v>
                </c:pt>
                <c:pt idx="10">
                  <c:v>-19951.310000000001</c:v>
                </c:pt>
                <c:pt idx="11">
                  <c:v>-10227.17</c:v>
                </c:pt>
                <c:pt idx="12">
                  <c:v>14331.86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D6-4FAB-A800-BCAC89ABA530}"/>
            </c:ext>
          </c:extLst>
        </c:ser>
        <c:ser>
          <c:idx val="2"/>
          <c:order val="2"/>
          <c:tx>
            <c:strRef>
              <c:f>List3!$B$7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3D6-4FAB-A800-BCAC89ABA5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3D6-4FAB-A800-BCAC89ABA5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3D6-4FAB-A800-BCAC89ABA5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List3!$C$4:$O$4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List3!$C$7:$O$7</c:f>
              <c:numCache>
                <c:formatCode>#,##0.00</c:formatCode>
                <c:ptCount val="13"/>
                <c:pt idx="0">
                  <c:v>-4455.21</c:v>
                </c:pt>
                <c:pt idx="1">
                  <c:v>-1793.45</c:v>
                </c:pt>
                <c:pt idx="2">
                  <c:v>-12404.59</c:v>
                </c:pt>
                <c:pt idx="3">
                  <c:v>-12233.26</c:v>
                </c:pt>
                <c:pt idx="4">
                  <c:v>-7414.03</c:v>
                </c:pt>
                <c:pt idx="5">
                  <c:v>-6615.97</c:v>
                </c:pt>
                <c:pt idx="6">
                  <c:v>-14630.39</c:v>
                </c:pt>
                <c:pt idx="7">
                  <c:v>-8845.01</c:v>
                </c:pt>
                <c:pt idx="8">
                  <c:v>-15873.93</c:v>
                </c:pt>
                <c:pt idx="9">
                  <c:v>-15169.32</c:v>
                </c:pt>
                <c:pt idx="10">
                  <c:v>-29030.31</c:v>
                </c:pt>
                <c:pt idx="11">
                  <c:v>-22304.05</c:v>
                </c:pt>
                <c:pt idx="12">
                  <c:v>-20427.14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D6-4FAB-A800-BCAC89ABA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607750648"/>
        <c:axId val="607749992"/>
      </c:barChart>
      <c:scatterChart>
        <c:scatterStyle val="lineMarker"/>
        <c:varyColors val="0"/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0111589356609606E-2"/>
                  <c:y val="8.472074257862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3D6-4FAB-A800-BCAC89ABA530}"/>
                </c:ext>
              </c:extLst>
            </c:dLbl>
            <c:dLbl>
              <c:idx val="5"/>
              <c:layout>
                <c:manualLayout>
                  <c:x val="-3.7339806181138836E-2"/>
                  <c:y val="7.1262096623701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3D6-4FAB-A800-BCAC89ABA530}"/>
                </c:ext>
              </c:extLst>
            </c:dLbl>
            <c:dLbl>
              <c:idx val="7"/>
              <c:layout>
                <c:manualLayout>
                  <c:x val="-3.7339806181138836E-2"/>
                  <c:y val="5.5847843112028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3D6-4FAB-A800-BCAC89ABA530}"/>
                </c:ext>
              </c:extLst>
            </c:dLbl>
            <c:dLbl>
              <c:idx val="10"/>
              <c:layout>
                <c:manualLayout>
                  <c:x val="-4.2901134316693838E-2"/>
                  <c:y val="2.8872899466600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3D6-4FAB-A800-BCAC89ABA530}"/>
                </c:ext>
              </c:extLst>
            </c:dLbl>
            <c:dLbl>
              <c:idx val="12"/>
              <c:layout>
                <c:manualLayout>
                  <c:x val="-2.677683508050718E-2"/>
                  <c:y val="0.129065547292477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3D6-4FAB-A800-BCAC89ABA5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List3!$C$4:$O$4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xVal>
          <c:yVal>
            <c:numRef>
              <c:f>List3!$C$8:$O$8</c:f>
              <c:numCache>
                <c:formatCode>#,##0.00</c:formatCode>
                <c:ptCount val="13"/>
                <c:pt idx="0">
                  <c:v>-9842.6</c:v>
                </c:pt>
                <c:pt idx="1">
                  <c:v>-5062.2</c:v>
                </c:pt>
                <c:pt idx="2">
                  <c:v>-15767.42</c:v>
                </c:pt>
                <c:pt idx="3">
                  <c:v>-43969.060000000005</c:v>
                </c:pt>
                <c:pt idx="4">
                  <c:v>-23872.12</c:v>
                </c:pt>
                <c:pt idx="5">
                  <c:v>-612.94000000000051</c:v>
                </c:pt>
                <c:pt idx="6">
                  <c:v>-24195.97</c:v>
                </c:pt>
                <c:pt idx="7">
                  <c:v>-6783.66</c:v>
                </c:pt>
                <c:pt idx="8">
                  <c:v>-30562.7</c:v>
                </c:pt>
                <c:pt idx="9">
                  <c:v>-22791.329999999998</c:v>
                </c:pt>
                <c:pt idx="10">
                  <c:v>-64456.570000000007</c:v>
                </c:pt>
                <c:pt idx="11">
                  <c:v>-41831.42</c:v>
                </c:pt>
                <c:pt idx="12">
                  <c:v>-6768.9499999999989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83D6-4FAB-A800-BCAC89ABA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750648"/>
        <c:axId val="607749992"/>
      </c:scatterChart>
      <c:catAx>
        <c:axId val="60775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749992"/>
        <c:crosses val="autoZero"/>
        <c:auto val="1"/>
        <c:lblAlgn val="ctr"/>
        <c:lblOffset val="100"/>
        <c:noMultiLvlLbl val="0"/>
      </c:catAx>
      <c:valAx>
        <c:axId val="60774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7506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cs-CZ" sz="1600" b="1" dirty="0"/>
              <a:t>Nev</a:t>
            </a:r>
            <a:r>
              <a:rPr lang="en-US" sz="1600" b="1" dirty="0" err="1"/>
              <a:t>yužit</a:t>
            </a:r>
            <a:r>
              <a:rPr lang="cs-CZ" sz="1600" b="1" dirty="0"/>
              <a:t>ý</a:t>
            </a:r>
            <a:r>
              <a:rPr lang="en-US" sz="1600" b="1" dirty="0"/>
              <a:t> </a:t>
            </a:r>
            <a:r>
              <a:rPr lang="en-US" sz="1600" b="1" dirty="0" err="1"/>
              <a:t>investiční</a:t>
            </a:r>
            <a:r>
              <a:rPr lang="en-US" sz="1600" b="1" dirty="0"/>
              <a:t> </a:t>
            </a:r>
            <a:r>
              <a:rPr lang="en-US" sz="1600" b="1" dirty="0" err="1"/>
              <a:t>potenciál</a:t>
            </a:r>
            <a:r>
              <a:rPr lang="en-US" sz="1600" b="1" dirty="0"/>
              <a:t> (</a:t>
            </a:r>
            <a:r>
              <a:rPr lang="cs-CZ" sz="1600" b="1" dirty="0"/>
              <a:t>kumulativně</a:t>
            </a:r>
            <a:r>
              <a:rPr lang="en-US" sz="1600" b="1" dirty="0"/>
              <a:t>)</a:t>
            </a:r>
            <a:endParaRPr lang="cs-CZ" sz="1600" b="1" dirty="0"/>
          </a:p>
        </c:rich>
      </c:tx>
      <c:layout>
        <c:manualLayout>
          <c:xMode val="edge"/>
          <c:yMode val="edge"/>
          <c:x val="0.12308685207660809"/>
          <c:y val="2.3297878975773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List3!$B$22</c:f>
              <c:strCache>
                <c:ptCount val="1"/>
                <c:pt idx="0">
                  <c:v>Kraje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5F-42D4-B6E3-7644DA97C25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5F-42D4-B6E3-7644DA97C2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5F-42D4-B6E3-7644DA97C25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List3!$C$21:$O$21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List3!$C$22:$O$22</c:f>
              <c:numCache>
                <c:formatCode>#,##0.00</c:formatCode>
                <c:ptCount val="13"/>
                <c:pt idx="0" formatCode="General">
                  <c:v>326.57</c:v>
                </c:pt>
                <c:pt idx="1">
                  <c:v>-1875.09</c:v>
                </c:pt>
                <c:pt idx="2">
                  <c:v>-1171.83</c:v>
                </c:pt>
                <c:pt idx="3">
                  <c:v>-13241.11</c:v>
                </c:pt>
                <c:pt idx="4">
                  <c:v>-21985.5</c:v>
                </c:pt>
                <c:pt idx="5">
                  <c:v>-21750.34</c:v>
                </c:pt>
                <c:pt idx="6">
                  <c:v>-27171.41</c:v>
                </c:pt>
                <c:pt idx="7">
                  <c:v>-21906.1</c:v>
                </c:pt>
                <c:pt idx="8">
                  <c:v>-29352.5</c:v>
                </c:pt>
                <c:pt idx="9">
                  <c:v>-36527.360000000001</c:v>
                </c:pt>
                <c:pt idx="10">
                  <c:v>-52002.31</c:v>
                </c:pt>
                <c:pt idx="11">
                  <c:v>-61302.509999999995</c:v>
                </c:pt>
                <c:pt idx="12">
                  <c:v>-61976.179999999993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5F-42D4-B6E3-7644DA97C253}"/>
            </c:ext>
          </c:extLst>
        </c:ser>
        <c:ser>
          <c:idx val="1"/>
          <c:order val="1"/>
          <c:tx>
            <c:strRef>
              <c:f>List3!$B$23</c:f>
              <c:strCache>
                <c:ptCount val="1"/>
                <c:pt idx="0">
                  <c:v>Obce bez Prahy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A5F-42D4-B6E3-7644DA97C25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A5F-42D4-B6E3-7644DA97C2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A5F-42D4-B6E3-7644DA97C25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List3!$C$21:$O$21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List3!$C$23:$O$23</c:f>
              <c:numCache>
                <c:formatCode>#,##0.00</c:formatCode>
                <c:ptCount val="13"/>
                <c:pt idx="0">
                  <c:v>-5713.96</c:v>
                </c:pt>
                <c:pt idx="1">
                  <c:v>-6781.05</c:v>
                </c:pt>
                <c:pt idx="2">
                  <c:v>-10847.14</c:v>
                </c:pt>
                <c:pt idx="3">
                  <c:v>-30513.66</c:v>
                </c:pt>
                <c:pt idx="4">
                  <c:v>-38227.360000000001</c:v>
                </c:pt>
                <c:pt idx="5">
                  <c:v>-32459.49</c:v>
                </c:pt>
                <c:pt idx="6">
                  <c:v>-36604</c:v>
                </c:pt>
                <c:pt idx="7">
                  <c:v>-39807.96</c:v>
                </c:pt>
                <c:pt idx="8">
                  <c:v>-47050.33</c:v>
                </c:pt>
                <c:pt idx="9">
                  <c:v>-47497.48</c:v>
                </c:pt>
                <c:pt idx="10">
                  <c:v>-67448.790000000008</c:v>
                </c:pt>
                <c:pt idx="11">
                  <c:v>-77675.960000000006</c:v>
                </c:pt>
                <c:pt idx="12">
                  <c:v>-63344.100000000006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5F-42D4-B6E3-7644DA97C253}"/>
            </c:ext>
          </c:extLst>
        </c:ser>
        <c:ser>
          <c:idx val="2"/>
          <c:order val="2"/>
          <c:tx>
            <c:strRef>
              <c:f>List3!$B$24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5F-42D4-B6E3-7644DA97C25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5F-42D4-B6E3-7644DA97C2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A5F-42D4-B6E3-7644DA97C25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List3!$C$21:$O$21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listopad 2025</c:v>
                </c:pt>
              </c:strCache>
            </c:strRef>
          </c:cat>
          <c:val>
            <c:numRef>
              <c:f>List3!$C$24:$O$24</c:f>
              <c:numCache>
                <c:formatCode>#,##0.00</c:formatCode>
                <c:ptCount val="13"/>
                <c:pt idx="0">
                  <c:v>-4455.21</c:v>
                </c:pt>
                <c:pt idx="1">
                  <c:v>-6248.66</c:v>
                </c:pt>
                <c:pt idx="2">
                  <c:v>-18653.25</c:v>
                </c:pt>
                <c:pt idx="3">
                  <c:v>-30886.510000000002</c:v>
                </c:pt>
                <c:pt idx="4">
                  <c:v>-38300.54</c:v>
                </c:pt>
                <c:pt idx="5">
                  <c:v>-44916.51</c:v>
                </c:pt>
                <c:pt idx="6">
                  <c:v>-59546.9</c:v>
                </c:pt>
                <c:pt idx="7">
                  <c:v>-68391.91</c:v>
                </c:pt>
                <c:pt idx="8">
                  <c:v>-84265.84</c:v>
                </c:pt>
                <c:pt idx="9">
                  <c:v>-99435.16</c:v>
                </c:pt>
                <c:pt idx="10">
                  <c:v>-128465.47</c:v>
                </c:pt>
                <c:pt idx="11">
                  <c:v>-150769.51999999999</c:v>
                </c:pt>
                <c:pt idx="12">
                  <c:v>-171196.65999999997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5F-42D4-B6E3-7644DA97C2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599569720"/>
        <c:axId val="599570048"/>
      </c:barChart>
      <c:lineChart>
        <c:grouping val="standard"/>
        <c:varyColors val="0"/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543810212032939E-2"/>
                  <c:y val="4.4636388775256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A5F-42D4-B6E3-7644DA97C253}"/>
                </c:ext>
              </c:extLst>
            </c:dLbl>
            <c:dLbl>
              <c:idx val="1"/>
              <c:layout>
                <c:manualLayout>
                  <c:x val="-3.9659729615140242E-2"/>
                  <c:y val="3.3497288427653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5F-42D4-B6E3-7644DA97C253}"/>
                </c:ext>
              </c:extLst>
            </c:dLbl>
            <c:dLbl>
              <c:idx val="2"/>
              <c:layout>
                <c:manualLayout>
                  <c:x val="-4.2436076955328923E-2"/>
                  <c:y val="3.2597716017359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A5F-42D4-B6E3-7644DA97C25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</c:numCache>
            </c:numRef>
          </c:cat>
          <c:val>
            <c:numRef>
              <c:f>List3!$C$25:$O$25</c:f>
              <c:numCache>
                <c:formatCode>#,##0.00</c:formatCode>
                <c:ptCount val="13"/>
                <c:pt idx="0">
                  <c:v>-9842.6</c:v>
                </c:pt>
                <c:pt idx="1">
                  <c:v>-14904.8</c:v>
                </c:pt>
                <c:pt idx="2">
                  <c:v>-30672.22</c:v>
                </c:pt>
                <c:pt idx="3">
                  <c:v>-74641.279999999999</c:v>
                </c:pt>
                <c:pt idx="4">
                  <c:v>-98513.4</c:v>
                </c:pt>
                <c:pt idx="5">
                  <c:v>-99126.34</c:v>
                </c:pt>
                <c:pt idx="6">
                  <c:v>-123322.31</c:v>
                </c:pt>
                <c:pt idx="7">
                  <c:v>-130105.97</c:v>
                </c:pt>
                <c:pt idx="8">
                  <c:v>-160668.66999999998</c:v>
                </c:pt>
                <c:pt idx="9">
                  <c:v>-183460</c:v>
                </c:pt>
                <c:pt idx="10">
                  <c:v>-247916.57</c:v>
                </c:pt>
                <c:pt idx="11">
                  <c:v>-289747.99</c:v>
                </c:pt>
                <c:pt idx="12">
                  <c:v>-296516.93999999994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A5F-42D4-B6E3-7644DA97C2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569720"/>
        <c:axId val="599570048"/>
      </c:lineChart>
      <c:catAx>
        <c:axId val="59956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570048"/>
        <c:crosses val="autoZero"/>
        <c:auto val="1"/>
        <c:lblAlgn val="ctr"/>
        <c:lblOffset val="100"/>
        <c:noMultiLvlLbl val="0"/>
      </c:catAx>
      <c:valAx>
        <c:axId val="5995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56972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Úspory</a:t>
            </a:r>
            <a:r>
              <a:rPr lang="en-US" sz="1600" b="1" dirty="0"/>
              <a:t> </a:t>
            </a:r>
            <a:r>
              <a:rPr lang="en-US" sz="1600" b="1" dirty="0" smtClean="0"/>
              <a:t>(</a:t>
            </a:r>
            <a:r>
              <a:rPr lang="cs-CZ" sz="1600" b="1" dirty="0" smtClean="0"/>
              <a:t>září 2025; </a:t>
            </a:r>
            <a:r>
              <a:rPr lang="en-US" sz="1600" b="1" dirty="0" err="1" smtClean="0"/>
              <a:t>mld</a:t>
            </a:r>
            <a:r>
              <a:rPr lang="en-US" sz="1600" b="1" dirty="0"/>
              <a:t>. </a:t>
            </a:r>
            <a:r>
              <a:rPr lang="en-US" sz="1600" b="1" dirty="0" err="1"/>
              <a:t>Kč</a:t>
            </a:r>
            <a:r>
              <a:rPr lang="en-US" sz="1600" b="1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List4!$C$38</c:f>
              <c:strCache>
                <c:ptCount val="1"/>
                <c:pt idx="0">
                  <c:v>bez 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List4!$B$39:$B$41</c:f>
              <c:strCache>
                <c:ptCount val="3"/>
                <c:pt idx="0">
                  <c:v>Obce bez Prahy</c:v>
                </c:pt>
                <c:pt idx="1">
                  <c:v>Praha</c:v>
                </c:pt>
                <c:pt idx="2">
                  <c:v>Kraje</c:v>
                </c:pt>
              </c:strCache>
            </c:strRef>
          </c:cat>
          <c:val>
            <c:numRef>
              <c:f>List4!$C$39:$C$41</c:f>
              <c:numCache>
                <c:formatCode>#\ ##0.0</c:formatCode>
                <c:ptCount val="3"/>
                <c:pt idx="0">
                  <c:v>227583.9</c:v>
                </c:pt>
                <c:pt idx="1">
                  <c:v>164362.01999999999</c:v>
                </c:pt>
                <c:pt idx="2">
                  <c:v>79418.45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9-4EFF-A197-E6B6A9951F9D}"/>
            </c:ext>
          </c:extLst>
        </c:ser>
        <c:ser>
          <c:idx val="1"/>
          <c:order val="1"/>
          <c:tx>
            <c:strRef>
              <c:f>List4!$D$38</c:f>
              <c:strCache>
                <c:ptCount val="1"/>
                <c:pt idx="0">
                  <c:v>vč. PO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List4!$B$39:$B$41</c:f>
              <c:strCache>
                <c:ptCount val="3"/>
                <c:pt idx="0">
                  <c:v>Obce bez Prahy</c:v>
                </c:pt>
                <c:pt idx="1">
                  <c:v>Praha</c:v>
                </c:pt>
                <c:pt idx="2">
                  <c:v>Kraje</c:v>
                </c:pt>
              </c:strCache>
            </c:strRef>
          </c:cat>
          <c:val>
            <c:numRef>
              <c:f>List4!$D$39:$D$41</c:f>
              <c:numCache>
                <c:formatCode>#\ ##0.0</c:formatCode>
                <c:ptCount val="3"/>
                <c:pt idx="0">
                  <c:v>270097.17</c:v>
                </c:pt>
                <c:pt idx="1">
                  <c:v>180797.72</c:v>
                </c:pt>
                <c:pt idx="2">
                  <c:v>112541.58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9-4EFF-A197-E6B6A9951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15"/>
        <c:axId val="685372320"/>
        <c:axId val="685372648"/>
      </c:barChart>
      <c:catAx>
        <c:axId val="6853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85372648"/>
        <c:crosses val="autoZero"/>
        <c:auto val="1"/>
        <c:lblAlgn val="ctr"/>
        <c:lblOffset val="100"/>
        <c:noMultiLvlLbl val="0"/>
      </c:catAx>
      <c:valAx>
        <c:axId val="68537264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68537232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ÚSC (bez PO): zůstatky, dluh a investice (bez dotací)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760921730112986E-2"/>
          <c:y val="0.17171301139805076"/>
          <c:w val="0.87917289624055128"/>
          <c:h val="0.61498432487605714"/>
        </c:manualLayout>
      </c:layout>
      <c:areaChart>
        <c:grouping val="stacked"/>
        <c:varyColors val="0"/>
        <c:ser>
          <c:idx val="0"/>
          <c:order val="0"/>
          <c:tx>
            <c:strRef>
              <c:f>List4!$B$7</c:f>
              <c:strCache>
                <c:ptCount val="1"/>
                <c:pt idx="0">
                  <c:v>ÚSC - zůstatky</c:v>
                </c:pt>
              </c:strCache>
            </c:strRef>
          </c:tx>
          <c:spPr>
            <a:solidFill>
              <a:srgbClr val="FFC000">
                <a:alpha val="48000"/>
              </a:srgbClr>
            </a:solidFill>
            <a:ln>
              <a:solidFill>
                <a:schemeClr val="accent2"/>
              </a:solidFill>
            </a:ln>
            <a:effectLst/>
          </c:spPr>
          <c:dLbls>
            <c:dLbl>
              <c:idx val="0"/>
              <c:layout>
                <c:manualLayout>
                  <c:x val="-2.0418580908626851E-3"/>
                  <c:y val="-0.1002963348665598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4D2-43D3-9BB1-162291CA12F2}"/>
                </c:ext>
              </c:extLst>
            </c:dLbl>
            <c:dLbl>
              <c:idx val="1"/>
              <c:layout>
                <c:manualLayout>
                  <c:x val="-4.0837161817253703E-3"/>
                  <c:y val="-0.100296334866559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4D2-43D3-9BB1-162291CA12F2}"/>
                </c:ext>
              </c:extLst>
            </c:dLbl>
            <c:dLbl>
              <c:idx val="2"/>
              <c:layout>
                <c:manualLayout>
                  <c:x val="-2.0418580908626851E-3"/>
                  <c:y val="-0.123698813002090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4D2-43D3-9BB1-162291CA12F2}"/>
                </c:ext>
              </c:extLst>
            </c:dLbl>
            <c:dLbl>
              <c:idx val="3"/>
              <c:layout>
                <c:manualLayout>
                  <c:x val="0"/>
                  <c:y val="-0.147101291137620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4D2-43D3-9BB1-162291CA12F2}"/>
                </c:ext>
              </c:extLst>
            </c:dLbl>
            <c:dLbl>
              <c:idx val="4"/>
              <c:layout>
                <c:manualLayout>
                  <c:x val="2.0418580908626851E-3"/>
                  <c:y val="-0.163817346948714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4D2-43D3-9BB1-162291CA12F2}"/>
                </c:ext>
              </c:extLst>
            </c:dLbl>
            <c:dLbl>
              <c:idx val="5"/>
              <c:layout>
                <c:manualLayout>
                  <c:x val="-6.12557427258813E-3"/>
                  <c:y val="-0.160474135786495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D2-43D3-9BB1-162291CA12F2}"/>
                </c:ext>
              </c:extLst>
            </c:dLbl>
            <c:dLbl>
              <c:idx val="6"/>
              <c:layout>
                <c:manualLayout>
                  <c:x val="-2.0418580908626851E-3"/>
                  <c:y val="-0.197249458570901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D2-43D3-9BB1-162291CA12F2}"/>
                </c:ext>
              </c:extLst>
            </c:dLbl>
            <c:dLbl>
              <c:idx val="7"/>
              <c:layout>
                <c:manualLayout>
                  <c:x val="6.1255742725879799E-3"/>
                  <c:y val="-0.203935880895338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D2-43D3-9BB1-162291CA12F2}"/>
                </c:ext>
              </c:extLst>
            </c:dLbl>
            <c:dLbl>
              <c:idx val="8"/>
              <c:layout>
                <c:manualLayout>
                  <c:x val="-6.1255742725879799E-3"/>
                  <c:y val="-0.227338359030868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D2-43D3-9BB1-162291CA12F2}"/>
                </c:ext>
              </c:extLst>
            </c:dLbl>
            <c:dLbl>
              <c:idx val="9"/>
              <c:layout>
                <c:manualLayout>
                  <c:x val="0"/>
                  <c:y val="-0.270800104139711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D2-43D3-9BB1-162291CA12F2}"/>
                </c:ext>
              </c:extLst>
            </c:dLbl>
            <c:dLbl>
              <c:idx val="10"/>
              <c:layout>
                <c:manualLayout>
                  <c:x val="-8.1674323634507405E-3"/>
                  <c:y val="-0.290859371113023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D2-43D3-9BB1-162291CA12F2}"/>
                </c:ext>
              </c:extLst>
            </c:dLbl>
            <c:dLbl>
              <c:idx val="11"/>
              <c:layout>
                <c:manualLayout>
                  <c:x val="2.0418580908626851E-3"/>
                  <c:y val="-0.297545793437460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D2-43D3-9BB1-162291CA12F2}"/>
                </c:ext>
              </c:extLst>
            </c:dLbl>
            <c:dLbl>
              <c:idx val="12"/>
              <c:layout>
                <c:manualLayout>
                  <c:x val="4.0837161817252202E-3"/>
                  <c:y val="-0.314261849248554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+ 20 ; </a:t>
                    </a:r>
                    <a:r>
                      <a:rPr lang="en-US" b="1" dirty="0" smtClean="0"/>
                      <a:t>471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D2-43D3-9BB1-162291CA12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List4!$C$3:$O$3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září/listopad 2025*</c:v>
                </c:pt>
              </c:strCache>
            </c:strRef>
          </c:cat>
          <c:val>
            <c:numRef>
              <c:f>List4!$C$7:$O$7</c:f>
              <c:numCache>
                <c:formatCode>#\ ##0.0</c:formatCode>
                <c:ptCount val="13"/>
                <c:pt idx="0">
                  <c:v>109591.2</c:v>
                </c:pt>
                <c:pt idx="1">
                  <c:v>121670.37</c:v>
                </c:pt>
                <c:pt idx="2">
                  <c:v>128129.42</c:v>
                </c:pt>
                <c:pt idx="3">
                  <c:v>177582.55</c:v>
                </c:pt>
                <c:pt idx="4">
                  <c:v>207221.78</c:v>
                </c:pt>
                <c:pt idx="5">
                  <c:v>213557.85</c:v>
                </c:pt>
                <c:pt idx="6">
                  <c:v>246405.63</c:v>
                </c:pt>
                <c:pt idx="7">
                  <c:v>262455.28000000003</c:v>
                </c:pt>
                <c:pt idx="8">
                  <c:v>303886.61</c:v>
                </c:pt>
                <c:pt idx="9">
                  <c:v>338057.67</c:v>
                </c:pt>
                <c:pt idx="10">
                  <c:v>404267.53</c:v>
                </c:pt>
                <c:pt idx="11">
                  <c:v>450836.1</c:v>
                </c:pt>
                <c:pt idx="12" formatCode="#,##0.00">
                  <c:v>471364.37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D-4430-B01A-EE124A452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868096"/>
        <c:axId val="687859568"/>
      </c:areaChart>
      <c:barChart>
        <c:barDir val="col"/>
        <c:grouping val="clustered"/>
        <c:varyColors val="0"/>
        <c:ser>
          <c:idx val="2"/>
          <c:order val="2"/>
          <c:tx>
            <c:strRef>
              <c:f>List4!$B$6</c:f>
              <c:strCache>
                <c:ptCount val="1"/>
                <c:pt idx="0">
                  <c:v>Investice (bez dotací)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List4!$C$3:$O$3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září/listopad 2025*</c:v>
                </c:pt>
              </c:strCache>
            </c:strRef>
          </c:cat>
          <c:val>
            <c:numRef>
              <c:f>List4!$C$6:$O$6</c:f>
              <c:numCache>
                <c:formatCode>#\ ##0.0</c:formatCode>
                <c:ptCount val="13"/>
                <c:pt idx="0">
                  <c:v>53913.8</c:v>
                </c:pt>
                <c:pt idx="1">
                  <c:v>69640.320000000007</c:v>
                </c:pt>
                <c:pt idx="2">
                  <c:v>61853.010000000009</c:v>
                </c:pt>
                <c:pt idx="3">
                  <c:v>44012.579999999994</c:v>
                </c:pt>
                <c:pt idx="4">
                  <c:v>69824.789999999994</c:v>
                </c:pt>
                <c:pt idx="5">
                  <c:v>99812.67</c:v>
                </c:pt>
                <c:pt idx="6">
                  <c:v>91050.209999999992</c:v>
                </c:pt>
                <c:pt idx="7">
                  <c:v>94422.77</c:v>
                </c:pt>
                <c:pt idx="8">
                  <c:v>93163.66</c:v>
                </c:pt>
                <c:pt idx="9">
                  <c:v>120031.26999999999</c:v>
                </c:pt>
                <c:pt idx="10">
                  <c:v>123477.43999999999</c:v>
                </c:pt>
                <c:pt idx="11">
                  <c:v>138048.44</c:v>
                </c:pt>
                <c:pt idx="12">
                  <c:v>137787.61000000002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D-4430-B01A-EE124A452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868096"/>
        <c:axId val="687859568"/>
      </c:barChart>
      <c:lineChart>
        <c:grouping val="standard"/>
        <c:varyColors val="0"/>
        <c:ser>
          <c:idx val="1"/>
          <c:order val="1"/>
          <c:tx>
            <c:strRef>
              <c:f>List4!$B$8</c:f>
              <c:strCache>
                <c:ptCount val="1"/>
                <c:pt idx="0">
                  <c:v>ÚSC - dluh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List4!$C$3:$O$3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září/listopad 2025*</c:v>
                </c:pt>
              </c:strCache>
            </c:strRef>
          </c:cat>
          <c:val>
            <c:numRef>
              <c:f>List4!$C$8:$O$8</c:f>
              <c:numCache>
                <c:formatCode>#\ ##0.0</c:formatCode>
                <c:ptCount val="13"/>
                <c:pt idx="0">
                  <c:v>110045.66</c:v>
                </c:pt>
                <c:pt idx="1">
                  <c:v>106299.11</c:v>
                </c:pt>
                <c:pt idx="2">
                  <c:v>110580.89</c:v>
                </c:pt>
                <c:pt idx="3">
                  <c:v>91813.48</c:v>
                </c:pt>
                <c:pt idx="4">
                  <c:v>86504.09</c:v>
                </c:pt>
                <c:pt idx="5">
                  <c:v>85016.55</c:v>
                </c:pt>
                <c:pt idx="6">
                  <c:v>85188.62</c:v>
                </c:pt>
                <c:pt idx="7">
                  <c:v>88091.93</c:v>
                </c:pt>
                <c:pt idx="8">
                  <c:v>89307.28</c:v>
                </c:pt>
                <c:pt idx="9">
                  <c:v>90648.17</c:v>
                </c:pt>
                <c:pt idx="10">
                  <c:v>84769.75</c:v>
                </c:pt>
                <c:pt idx="11">
                  <c:v>83924.02</c:v>
                </c:pt>
                <c:pt idx="12">
                  <c:v>84226.66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0D-4430-B01A-EE124A452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868096"/>
        <c:axId val="687859568"/>
      </c:lineChart>
      <c:catAx>
        <c:axId val="6878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859568"/>
        <c:crosses val="autoZero"/>
        <c:auto val="1"/>
        <c:lblAlgn val="ctr"/>
        <c:lblOffset val="100"/>
        <c:noMultiLvlLbl val="0"/>
      </c:catAx>
      <c:valAx>
        <c:axId val="68785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mld. Kč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86809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0.23611</cdr:y>
    </cdr:from>
    <cdr:to>
      <cdr:x>1</cdr:x>
      <cdr:y>0.31944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114800" y="64770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8D6A-8F55-4BFA-B894-5D8F8AF403BC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8181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49A0-7F22-44CB-85BA-D73A5FF7D475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D5F7-534F-48DD-BB5D-897B972D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6205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22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Ekonomický vývoj v roce 2025 byl příznivější, než se v létě očekával, a potvrdil scénář stabilního růstu bez recesních rizik.</a:t>
            </a:r>
            <a:br>
              <a:rPr lang="cs-CZ" dirty="0" smtClean="0"/>
            </a:br>
            <a:r>
              <a:rPr lang="cs-CZ" dirty="0" smtClean="0"/>
              <a:t>Pro rok 2026 to znamená stabilní a předvídatelný vývoj sdílených daňových příjmů obcí, bez výrazných výkyvů, ale s mírným růstem.</a:t>
            </a: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6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DPH – inkaso ovlivňují zejména nominální výdaje domácností na spotřebu, růst dle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5,9 %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DPFO - placená plátci – inkaso ovlivňuje zejména vývoj objemu mezd a platů, růst dle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7,3 %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Inkaso sdílených daní bylo meziročně pozitivně ovlivněno změnami v konsolidačním balíčku - zrušení školkovného a dalších slev, omezení slevy na manželku, na DPPO se výrazně projevil dopad změny sazby o 2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p.b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se promítl následně do výše záloh.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544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06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7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algn="just"/>
            <a:r>
              <a:rPr lang="cs-CZ" sz="1400" dirty="0"/>
              <a:t>S tím, jak ve dvou krocích dojde k přesunu zdrojů ze státu do RUD na financování nepedagogické práce (NPP) a ONIV  se budou měnit i daňové podíly obcí a krajů.</a:t>
            </a:r>
          </a:p>
          <a:p>
            <a:endParaRPr lang="cs-CZ" sz="1400" b="1" dirty="0"/>
          </a:p>
          <a:p>
            <a:r>
              <a:rPr lang="cs-CZ" sz="1400" b="1" dirty="0"/>
              <a:t>Výši daňových podílů obcí a krajů na sdílených daních od 1. 9. 2025 a poté od 1. 1. 2026 máte v tabulce uvedeny červeně. 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85852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algn="just"/>
            <a:r>
              <a:rPr lang="cs-CZ" sz="1400" dirty="0"/>
              <a:t>Jednou z významných změn návrhu ve vztahu k RUD je </a:t>
            </a:r>
            <a:r>
              <a:rPr lang="cs-CZ" sz="1400" b="1" dirty="0"/>
              <a:t>větší okruh školských výkonů, které hrají roli pro přerozdělení mezi obce a kraje. </a:t>
            </a:r>
            <a:r>
              <a:rPr lang="cs-CZ" sz="1400" b="0" dirty="0"/>
              <a:t>(výkonem je myšlen počet dětí, žáků a studentů v</a:t>
            </a:r>
            <a:r>
              <a:rPr lang="cs-CZ" sz="1400" b="0" baseline="0" dirty="0"/>
              <a:t> různých typech škol, tříd a školských zařízení)</a:t>
            </a:r>
            <a:endParaRPr lang="cs-CZ" sz="1400" b="0" dirty="0"/>
          </a:p>
          <a:p>
            <a:endParaRPr lang="cs-CZ" sz="1400" dirty="0"/>
          </a:p>
          <a:p>
            <a:pPr algn="just"/>
            <a:r>
              <a:rPr lang="cs-CZ" sz="1400" dirty="0"/>
              <a:t>V</a:t>
            </a:r>
            <a:r>
              <a:rPr lang="cs-CZ" sz="1400" b="1" dirty="0"/>
              <a:t> novém školském kritériu</a:t>
            </a:r>
            <a:r>
              <a:rPr lang="cs-CZ" sz="1400" dirty="0"/>
              <a:t> nebudou na rozdíl od současné právní  úpravy klíčem pro přerozdělení už jen děti MŠ a žáci plnící povinnou školní docházku, ale</a:t>
            </a:r>
            <a:r>
              <a:rPr lang="cs-CZ" sz="1400" b="1" dirty="0"/>
              <a:t> děti MŠ, žáci ZŠ, SŠ, studenti VOŠ, děti v ZUŠ nebo děti v dětských domovech a ubytovaní v internátech. </a:t>
            </a:r>
            <a:endParaRPr lang="cs-CZ" sz="1400" dirty="0"/>
          </a:p>
          <a:p>
            <a:endParaRPr lang="cs-CZ" sz="1400" dirty="0"/>
          </a:p>
          <a:p>
            <a:pPr algn="just"/>
            <a:r>
              <a:rPr lang="cs-CZ" sz="1400" dirty="0"/>
              <a:t>Na vymezené školské výkony budou uplatněné </a:t>
            </a:r>
            <a:r>
              <a:rPr lang="cs-CZ" sz="1400" b="0" dirty="0"/>
              <a:t>přepočtové </a:t>
            </a:r>
            <a:r>
              <a:rPr lang="cs-CZ" sz="1400" b="1" dirty="0"/>
              <a:t>školské koeficienty</a:t>
            </a:r>
            <a:r>
              <a:rPr lang="cs-CZ" sz="1400" b="0" baseline="0" dirty="0"/>
              <a:t>, které budou „matematicky“ navyšovat nebo snižovat skutečný počet dětí, žáků a studentů (např. pokud bude mít dítě v MŠ koeficient 2,0, bude přepočtený počet dětí navštěvujících MŠ dvojnásobný oproti skutečnému počtu). Tyto koeficienty určí MŠMT na základě nákladovosti jednotlivých typů škol a školských zařízení (viz následující </a:t>
            </a:r>
            <a:r>
              <a:rPr lang="cs-CZ" sz="1400" b="0" baseline="0" dirty="0" err="1"/>
              <a:t>slide</a:t>
            </a:r>
            <a:r>
              <a:rPr lang="cs-CZ" sz="1400" b="0" baseline="0" dirty="0"/>
              <a:t>).</a:t>
            </a:r>
            <a:endParaRPr lang="cs-CZ" sz="1400" b="1" dirty="0"/>
          </a:p>
          <a:p>
            <a:pPr algn="just"/>
            <a:endParaRPr lang="cs-CZ" sz="1400" b="1" dirty="0"/>
          </a:p>
          <a:p>
            <a:pPr algn="just"/>
            <a:r>
              <a:rPr lang="cs-CZ" sz="1400" b="1" dirty="0"/>
              <a:t>Systém přepočtových školských koeficientů bude aktualizován</a:t>
            </a:r>
            <a:r>
              <a:rPr lang="cs-CZ" sz="1400" dirty="0"/>
              <a:t>, neboť v zákoně o RUD bude zakotven jen obecně, </a:t>
            </a:r>
            <a:r>
              <a:rPr lang="cs-CZ" sz="1400" b="1" dirty="0"/>
              <a:t>číselně bude definován v nařízení vlády </a:t>
            </a:r>
            <a:r>
              <a:rPr lang="cs-CZ" sz="1400" dirty="0"/>
              <a:t>a propočtově bude uplatněn v do vyhlášky, kterou se provádí zákon o RUD.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974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Školní kuchyně není soubor jednotlivých spotřebičů, ale jeden propojený systém – a když ušetříme na jednom zařízení, často si to několikanásobně zaplatíme jinde v provozu.</a:t>
            </a:r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221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30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3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8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FD5F7-534F-48DD-BB5D-897B972DA3C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1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21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7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55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4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69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3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3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1268628"/>
            <a:ext cx="10305535" cy="4333102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</p:spTree>
    <p:extLst>
      <p:ext uri="{BB962C8B-B14F-4D97-AF65-F5344CB8AC3E}">
        <p14:creationId xmlns:p14="http://schemas.microsoft.com/office/powerpoint/2010/main" val="141388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60621" y="1861751"/>
            <a:ext cx="10210800" cy="314685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1060621" y="5219700"/>
            <a:ext cx="5063954" cy="1066800"/>
          </a:xfrm>
          <a:prstGeom prst="rect">
            <a:avLst/>
          </a:prstGeom>
        </p:spPr>
        <p:txBody>
          <a:bodyPr anchor="t"/>
          <a:lstStyle>
            <a:lvl1pPr algn="l">
              <a:defRPr sz="12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sociální sít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60621" y="1861751"/>
            <a:ext cx="10210800" cy="3146854"/>
          </a:xfrm>
          <a:prstGeom prst="rect">
            <a:avLst/>
          </a:prstGeom>
        </p:spPr>
        <p:txBody>
          <a:bodyPr lIns="90000"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20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1810800"/>
            <a:ext cx="10305535" cy="3240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2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2905124"/>
            <a:ext cx="10305535" cy="1057275"/>
          </a:xfrm>
          <a:prstGeom prst="rect">
            <a:avLst/>
          </a:prstGeom>
        </p:spPr>
        <p:txBody>
          <a:bodyPr wrap="none"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838799" y="3962399"/>
            <a:ext cx="10305535" cy="818777"/>
          </a:xfrm>
          <a:prstGeom prst="rect">
            <a:avLst/>
          </a:prstGeom>
        </p:spPr>
        <p:txBody>
          <a:bodyPr lIns="18000"/>
          <a:lstStyle>
            <a:lvl1pPr algn="l">
              <a:defRPr sz="14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0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28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38200" y="617040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88000"/>
            <a:ext cx="10515600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355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105156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4538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60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5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L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05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se jménem aut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2295525"/>
            <a:ext cx="10305535" cy="2295526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73210" y="4924425"/>
            <a:ext cx="2774865" cy="718143"/>
          </a:xfrm>
          <a:prstGeom prst="rect">
            <a:avLst/>
          </a:prstGeom>
        </p:spPr>
        <p:txBody>
          <a:bodyPr lIns="18000"/>
          <a:lstStyle>
            <a:lvl1pPr algn="l">
              <a:defRPr sz="1200" b="1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9554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P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838200" y="1728000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229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10515600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99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150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57925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6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632" y="1468793"/>
            <a:ext cx="3832538" cy="2009463"/>
          </a:xfrm>
        </p:spPr>
        <p:txBody>
          <a:bodyPr/>
          <a:lstStyle>
            <a:lvl1pPr algn="r">
              <a:defRPr sz="4353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Holder 3"/>
          <p:cNvSpPr>
            <a:spLocks noGrp="1"/>
          </p:cNvSpPr>
          <p:nvPr>
            <p:ph sz="half" idx="2"/>
          </p:nvPr>
        </p:nvSpPr>
        <p:spPr>
          <a:xfrm>
            <a:off x="5268364" y="1468791"/>
            <a:ext cx="5746318" cy="35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63845"/>
            <a:ext cx="1804184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958161" algn="r"/>
            <a:r>
              <a:rPr lang="cs-CZ"/>
              <a:t> | </a:t>
            </a:r>
            <a:fld id="{81D60167-4931-47E6-BA6A-407CBD079E47}" type="slidenum">
              <a:rPr lang="cs-CZ" smtClean="0"/>
              <a:pPr marL="958161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6687"/>
            <a:ext cx="4339599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6687"/>
            <a:ext cx="1963825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725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505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trana se jménem aut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2295525"/>
            <a:ext cx="10305535" cy="2295526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73210" y="4924425"/>
            <a:ext cx="2774865" cy="718143"/>
          </a:xfrm>
          <a:prstGeom prst="rect">
            <a:avLst/>
          </a:prstGeom>
        </p:spPr>
        <p:txBody>
          <a:bodyPr lIns="18000"/>
          <a:lstStyle>
            <a:lvl1pPr algn="l">
              <a:defRPr sz="1200" b="1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222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712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vá kapitola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1" y="3189003"/>
            <a:ext cx="8557066" cy="489517"/>
          </a:xfrm>
          <a:prstGeom prst="rect">
            <a:avLst/>
          </a:prstGeom>
        </p:spPr>
        <p:txBody>
          <a:bodyPr wrap="none" anchor="ctr"/>
          <a:lstStyle>
            <a:lvl1pPr algn="l">
              <a:defRPr sz="3181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1" y="6252781"/>
            <a:ext cx="442783" cy="230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5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838800" y="3962399"/>
            <a:ext cx="10305535" cy="171351"/>
          </a:xfrm>
          <a:prstGeom prst="rect">
            <a:avLst/>
          </a:prstGeom>
        </p:spPr>
        <p:txBody>
          <a:bodyPr lIns="18000"/>
          <a:lstStyle>
            <a:lvl1pPr algn="l">
              <a:defRPr sz="1114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955"/>
            </a:lvl2pPr>
            <a:lvl3pPr>
              <a:defRPr sz="875"/>
            </a:lvl3pPr>
            <a:lvl4pPr>
              <a:defRPr sz="835"/>
            </a:lvl4pPr>
            <a:lvl5pPr>
              <a:defRPr sz="835"/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63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1B888146-BC73-4693-B461-68D5ED1AE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482217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38200" y="617040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88000"/>
            <a:ext cx="10515600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072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1810800"/>
            <a:ext cx="10305535" cy="3240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6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4"/>
          </p:nvPr>
        </p:nvSpPr>
        <p:spPr>
          <a:xfrm>
            <a:off x="838200" y="1704975"/>
            <a:ext cx="10515600" cy="424815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5112422" y="6170400"/>
            <a:ext cx="1967155" cy="23066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>
              <a:defRPr/>
            </a:lvl1pPr>
          </a:lstStyle>
          <a:p>
            <a:pPr marL="0" indent="0">
              <a:buNone/>
            </a:pPr>
            <a:r>
              <a:rPr lang="cs-CZ" dirty="0"/>
              <a:t>Zde zdroj, případně vymažte</a:t>
            </a:r>
          </a:p>
        </p:txBody>
      </p:sp>
    </p:spTree>
    <p:extLst>
      <p:ext uri="{BB962C8B-B14F-4D97-AF65-F5344CB8AC3E}">
        <p14:creationId xmlns:p14="http://schemas.microsoft.com/office/powerpoint/2010/main" val="187906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671636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671635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6453041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1" name="Zástupný symbol pro obrázek 7"/>
          <p:cNvSpPr>
            <a:spLocks noGrp="1"/>
          </p:cNvSpPr>
          <p:nvPr>
            <p:ph type="pic" sz="quarter" idx="20"/>
          </p:nvPr>
        </p:nvSpPr>
        <p:spPr>
          <a:xfrm>
            <a:off x="6453040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26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36460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364606" y="2328846"/>
            <a:ext cx="2386136" cy="1752959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4895514" y="2328846"/>
            <a:ext cx="2386800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7"/>
          </p:nvPr>
        </p:nvSpPr>
        <p:spPr>
          <a:xfrm>
            <a:off x="8441256" y="2328846"/>
            <a:ext cx="2386137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844125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4895514" y="4232635"/>
            <a:ext cx="2386800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228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838199" y="1726250"/>
            <a:ext cx="5034699" cy="4240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6319101" y="1726250"/>
            <a:ext cx="5034699" cy="4240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>
          <a:xfrm>
            <a:off x="6319101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14"/>
          </p:nvPr>
        </p:nvSpPr>
        <p:spPr>
          <a:xfrm>
            <a:off x="838199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829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29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10515600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19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6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105156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71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535753" y="621232"/>
            <a:ext cx="11060906" cy="42265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58074"/>
            <a:ext cx="1804184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 dirty="0"/>
              <a:t> |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0916"/>
            <a:ext cx="433959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cs-CZ"/>
              <a:t>Ekonomický vývoj a veřejné finance v České republice</a:t>
            </a:r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0916"/>
            <a:ext cx="1963825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cs-CZ"/>
              <a:t>1. dubna 2019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535753" y="1665983"/>
            <a:ext cx="11060906" cy="444019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831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k a text (L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778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880980"/>
            <a:ext cx="4181474" cy="9770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08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715" r:id="rId3"/>
    <p:sldLayoutId id="2147483720" r:id="rId4"/>
    <p:sldLayoutId id="2147483721" r:id="rId5"/>
    <p:sldLayoutId id="2147483723" r:id="rId6"/>
    <p:sldLayoutId id="2147483724" r:id="rId7"/>
    <p:sldLayoutId id="2147483725" r:id="rId8"/>
    <p:sldLayoutId id="214748372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169"/>
            <a:ext cx="757539" cy="3156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6" y="5880980"/>
            <a:ext cx="4181474" cy="9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09750"/>
            <a:ext cx="101705" cy="3238500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71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046195" y="-1007360"/>
            <a:ext cx="99609" cy="5295678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6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2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87" r:id="rId3"/>
    <p:sldLayoutId id="2147483690" r:id="rId4"/>
    <p:sldLayoutId id="2147483691" r:id="rId5"/>
    <p:sldLayoutId id="2147483675" r:id="rId6"/>
    <p:sldLayoutId id="2147483693" r:id="rId7"/>
    <p:sldLayoutId id="2147483686" r:id="rId8"/>
    <p:sldLayoutId id="2147483719" r:id="rId9"/>
    <p:sldLayoutId id="2147483727" r:id="rId10"/>
    <p:sldLayoutId id="2147483729" r:id="rId11"/>
    <p:sldLayoutId id="2147483746" r:id="rId12"/>
    <p:sldLayoutId id="2147483748" r:id="rId13"/>
    <p:sldLayoutId id="2147483749" r:id="rId14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2896D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4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2896D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8100" y="1082675"/>
            <a:ext cx="115200" cy="1789200"/>
          </a:xfrm>
          <a:prstGeom prst="rect">
            <a:avLst/>
          </a:prstGeom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0775" y="1082675"/>
            <a:ext cx="115200" cy="17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8847" y="1046793"/>
            <a:ext cx="114305" cy="17906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93947" y="1045801"/>
            <a:ext cx="114305" cy="17906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740" y="1045809"/>
            <a:ext cx="114304" cy="1790619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2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838200" y="6170400"/>
            <a:ext cx="372218" cy="276999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fld id="{7EB3CF81-40B1-461F-ABB1-DF8E3BDEAF2C}" type="slidenum">
              <a:rPr lang="cs-CZ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cs-CZ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mfcr.cz/" TargetMode="Externa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hyperlink" Target="https://edu.gov.cz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tatis.msmt.gov.cz/nepedagogove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vzdelavani/skolstvi-v-cr/ekonomika-skolstvi/normativy-1" TargetMode="External"/><Relationship Id="rId2" Type="http://schemas.openxmlformats.org/officeDocument/2006/relationships/hyperlink" Target="https://msmt.gov.cz/vzdelavani/skolstvi-v-cr/ekonomika-skolstvi/stanoveni-dalsich-financnich-prostredku-pro-skoly-zrizovane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873210" y="721999"/>
            <a:ext cx="10961739" cy="413820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pl-PL" sz="4000" dirty="0">
                <a:solidFill>
                  <a:schemeClr val="accent5"/>
                </a:solidFill>
              </a:rPr>
              <a:t>Financování a hospodaření ÚSC</a:t>
            </a:r>
          </a:p>
          <a:p>
            <a:pPr>
              <a:spcBef>
                <a:spcPts val="2400"/>
              </a:spcBef>
            </a:pPr>
            <a:r>
              <a:rPr lang="pl-PL" sz="3600" dirty="0" smtClean="0">
                <a:solidFill>
                  <a:schemeClr val="accent1"/>
                </a:solidFill>
              </a:rPr>
              <a:t>očekávaná skutečnost za rok 2025</a:t>
            </a:r>
          </a:p>
          <a:p>
            <a:pPr>
              <a:spcBef>
                <a:spcPts val="2400"/>
              </a:spcBef>
            </a:pPr>
            <a:r>
              <a:rPr lang="cs-CZ" sz="3600" dirty="0" smtClean="0">
                <a:solidFill>
                  <a:schemeClr val="accent1"/>
                </a:solidFill>
              </a:rPr>
              <a:t>odhadovaný vývoj v roce 2026</a:t>
            </a:r>
          </a:p>
          <a:p>
            <a:pPr>
              <a:spcBef>
                <a:spcPts val="2400"/>
              </a:spcBef>
            </a:pPr>
            <a:r>
              <a:rPr lang="cs-CZ" sz="3600" dirty="0" smtClean="0">
                <a:solidFill>
                  <a:schemeClr val="accent1"/>
                </a:solidFill>
              </a:rPr>
              <a:t>financování nepedagogické práce</a:t>
            </a:r>
            <a:endParaRPr lang="cs-CZ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D01BB-94AB-151E-B36A-8CF21391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9967-10D7-D265-D167-DA9DCD29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0"/>
            <a:ext cx="11515725" cy="980728"/>
          </a:xfrm>
        </p:spPr>
        <p:txBody>
          <a:bodyPr/>
          <a:lstStyle/>
          <a:p>
            <a:r>
              <a:rPr lang="cs-CZ" sz="2800" dirty="0"/>
              <a:t>Nebát se úvěrů </a:t>
            </a:r>
            <a:r>
              <a:rPr lang="cs-CZ" sz="2800" dirty="0" smtClean="0"/>
              <a:t>– šetří </a:t>
            </a:r>
            <a:r>
              <a:rPr lang="cs-CZ" sz="2800" dirty="0"/>
              <a:t>obcím peníze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13907" y="6000750"/>
            <a:ext cx="2298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ČNB, vlastní výpočty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3552" y="9807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50186" y="1745645"/>
            <a:ext cx="3465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obce si půjčují většinou za 3M PRIBOR + přirážka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3M PRIBOR je </a:t>
            </a:r>
            <a:r>
              <a:rPr lang="cs-CZ" sz="2000" b="1" dirty="0"/>
              <a:t>téměř vždy pod úrovní inflace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daňové příjmy </a:t>
            </a:r>
            <a:r>
              <a:rPr lang="cs-CZ" sz="2000" dirty="0"/>
              <a:t>obcí jsou většinou </a:t>
            </a:r>
            <a:r>
              <a:rPr lang="cs-CZ" sz="2000" b="1" dirty="0"/>
              <a:t>nad úrovní inflace</a:t>
            </a:r>
            <a:endParaRPr lang="en-GB" sz="2000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54624"/>
              </p:ext>
            </p:extLst>
          </p:nvPr>
        </p:nvGraphicFramePr>
        <p:xfrm>
          <a:off x="180976" y="1171237"/>
          <a:ext cx="8205788" cy="482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List" r:id="rId3" imgW="6239265" imgH="3671412" progId="Excel.Sheet.12">
                  <p:embed/>
                </p:oleObj>
              </mc:Choice>
              <mc:Fallback>
                <p:oleObj name="List" r:id="rId3" imgW="6239265" imgH="36714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6" y="1171237"/>
                        <a:ext cx="8205788" cy="482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0" y="6358659"/>
            <a:ext cx="442784" cy="396000"/>
          </a:xfrm>
          <a:prstGeom prst="rect">
            <a:avLst/>
          </a:prstGeom>
        </p:spPr>
        <p:txBody>
          <a:bodyPr anchor="ctr"/>
          <a:lstStyle/>
          <a:p>
            <a:fld id="{7EB3CF81-40B1-461F-ABB1-DF8E3BDEAF2C}" type="slidenum">
              <a:rPr lang="cs-CZ" sz="1200" smtClean="0"/>
              <a:t>10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237084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4007-8B59-26DC-72E5-8617599CE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4836C-BF6D-53DD-88F4-F683FFE5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1"/>
            <a:ext cx="11525250" cy="9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10leté průměry sazeb PRIBOR dokazují výhodnost plovoucích sazeb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03886" y="6047405"/>
            <a:ext cx="271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ČNB, </a:t>
            </a:r>
            <a:r>
              <a:rPr lang="cs-CZ" sz="1400" i="1" dirty="0" smtClean="0"/>
              <a:t>ČSÚ, vlastní </a:t>
            </a:r>
            <a:r>
              <a:rPr lang="cs-CZ" sz="1400" i="1" dirty="0"/>
              <a:t>výpočty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20050" y="1885951"/>
            <a:ext cx="41719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dočasný nárůst sazby </a:t>
            </a:r>
            <a:r>
              <a:rPr lang="cs-CZ" sz="2000" dirty="0" smtClean="0"/>
              <a:t>úrokových sazeb by </a:t>
            </a:r>
            <a:r>
              <a:rPr lang="cs-CZ" sz="2000" dirty="0"/>
              <a:t>neměl obce odrazovat </a:t>
            </a:r>
            <a:r>
              <a:rPr lang="cs-CZ" sz="2000" dirty="0" smtClean="0"/>
              <a:t>v realizaci </a:t>
            </a:r>
            <a:r>
              <a:rPr lang="cs-CZ" sz="2000" dirty="0"/>
              <a:t>investice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nedoporučujeme používat fixní úrokové sazby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281958"/>
              </p:ext>
            </p:extLst>
          </p:nvPr>
        </p:nvGraphicFramePr>
        <p:xfrm>
          <a:off x="161923" y="1885951"/>
          <a:ext cx="7781925" cy="404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0" y="6358659"/>
            <a:ext cx="442784" cy="396000"/>
          </a:xfrm>
          <a:prstGeom prst="rect">
            <a:avLst/>
          </a:prstGeom>
        </p:spPr>
        <p:txBody>
          <a:bodyPr anchor="ctr"/>
          <a:lstStyle/>
          <a:p>
            <a:fld id="{7EB3CF81-40B1-461F-ABB1-DF8E3BDEAF2C}" type="slidenum">
              <a:rPr lang="cs-CZ" sz="1200" smtClean="0"/>
              <a:t>11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175286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342900" y="1866900"/>
            <a:ext cx="6991350" cy="2762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4400" b="1" dirty="0" smtClean="0">
                <a:solidFill>
                  <a:srgbClr val="2896D4"/>
                </a:solidFill>
                <a:ea typeface="Roboto Slab" pitchFamily="2" charset="0"/>
              </a:rPr>
              <a:t>Ekonomický výhled</a:t>
            </a: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5" y="1385887"/>
            <a:ext cx="41529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950" y="9322"/>
            <a:ext cx="11515725" cy="9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/>
              <a:t>MAKRO: ekonomika </a:t>
            </a:r>
            <a:r>
              <a:rPr lang="cs-CZ" sz="2800" dirty="0" smtClean="0"/>
              <a:t>rostla v roce </a:t>
            </a:r>
            <a:r>
              <a:rPr lang="cs-CZ" sz="2800" dirty="0"/>
              <a:t>2025 </a:t>
            </a:r>
            <a:r>
              <a:rPr lang="cs-CZ" sz="2800" dirty="0" smtClean="0"/>
              <a:t>lépe, než se očekávalo – </a:t>
            </a:r>
            <a:r>
              <a:rPr lang="cs-CZ" sz="2800" dirty="0" smtClean="0">
                <a:solidFill>
                  <a:schemeClr val="accent5"/>
                </a:solidFill>
              </a:rPr>
              <a:t>rok 2026 přinese </a:t>
            </a:r>
            <a:r>
              <a:rPr lang="cs-CZ" sz="2800" dirty="0" smtClean="0">
                <a:solidFill>
                  <a:schemeClr val="accent5"/>
                </a:solidFill>
              </a:rPr>
              <a:t>mírně </a:t>
            </a:r>
            <a:r>
              <a:rPr lang="cs-CZ" sz="2800" dirty="0" smtClean="0">
                <a:solidFill>
                  <a:schemeClr val="accent5"/>
                </a:solidFill>
              </a:rPr>
              <a:t>zvýšené příjmy</a:t>
            </a:r>
            <a:endParaRPr lang="cs-CZ" sz="2400" i="1" dirty="0">
              <a:solidFill>
                <a:schemeClr val="accent5"/>
              </a:solidFill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13</a:t>
            </a:fld>
            <a:endParaRPr lang="cs-CZ" dirty="0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582118"/>
              </p:ext>
            </p:extLst>
          </p:nvPr>
        </p:nvGraphicFramePr>
        <p:xfrm>
          <a:off x="0" y="977977"/>
          <a:ext cx="7868653" cy="531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422013" y="1770455"/>
            <a:ext cx="4816642" cy="4093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potvrzení scénáře </a:t>
            </a:r>
            <a:r>
              <a:rPr lang="cs-CZ" sz="2200" b="1" dirty="0"/>
              <a:t>stabilního ekonomického </a:t>
            </a:r>
            <a:r>
              <a:rPr lang="cs-CZ" sz="2200" b="1" dirty="0" smtClean="0"/>
              <a:t>vývoje</a:t>
            </a:r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růst reálných příjmů </a:t>
            </a:r>
            <a:r>
              <a:rPr lang="cs-CZ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 l</a:t>
            </a:r>
            <a:r>
              <a:rPr lang="cs-CZ" sz="2200" dirty="0" smtClean="0"/>
              <a:t>epší </a:t>
            </a:r>
            <a:r>
              <a:rPr lang="cs-CZ" sz="2200" dirty="0"/>
              <a:t>než očekávaný výkon spotřeby </a:t>
            </a:r>
            <a:r>
              <a:rPr lang="cs-CZ" sz="2200" dirty="0" smtClean="0"/>
              <a:t>domácností</a:t>
            </a:r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s</a:t>
            </a:r>
            <a:r>
              <a:rPr lang="it-IT" sz="2200" dirty="0" smtClean="0"/>
              <a:t>tabilizace </a:t>
            </a:r>
            <a:r>
              <a:rPr lang="it-IT" sz="2200" dirty="0"/>
              <a:t>inflace v blízkosti </a:t>
            </a:r>
            <a:r>
              <a:rPr lang="it-IT" sz="2200" dirty="0" smtClean="0"/>
              <a:t>cíle</a:t>
            </a:r>
            <a:r>
              <a:rPr lang="cs-CZ" sz="2200" dirty="0" smtClean="0"/>
              <a:t> </a:t>
            </a:r>
            <a:r>
              <a:rPr lang="cs-CZ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200" dirty="0" smtClean="0"/>
              <a:t>snížení nejistoty </a:t>
            </a:r>
            <a:r>
              <a:rPr lang="cs-CZ" sz="2200" dirty="0"/>
              <a:t>v ekonomice</a:t>
            </a:r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ekonomika </a:t>
            </a:r>
            <a:r>
              <a:rPr lang="cs-CZ" sz="2200" b="1" dirty="0"/>
              <a:t>eurozóny </a:t>
            </a:r>
            <a:r>
              <a:rPr lang="cs-CZ" sz="2200" dirty="0"/>
              <a:t>se vyvíjí </a:t>
            </a:r>
            <a:r>
              <a:rPr lang="cs-CZ" sz="2200" b="1" dirty="0"/>
              <a:t>stabilněji, než se očekávalo</a:t>
            </a:r>
            <a:endParaRPr lang="cs-CZ" sz="2200" b="1" dirty="0" smtClean="0"/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2026: </a:t>
            </a:r>
            <a:r>
              <a:rPr lang="cs-CZ" sz="2200" dirty="0" smtClean="0"/>
              <a:t>stabilní </a:t>
            </a:r>
            <a:r>
              <a:rPr lang="cs-CZ" sz="2200" b="1" dirty="0" smtClean="0"/>
              <a:t>mírný růst </a:t>
            </a:r>
            <a:r>
              <a:rPr lang="cs-CZ" sz="2200" dirty="0" smtClean="0"/>
              <a:t>daní</a:t>
            </a:r>
            <a:endParaRPr lang="cs-CZ" sz="22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442784" y="5041831"/>
            <a:ext cx="6932574" cy="59385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 txBox="1">
            <a:spLocks/>
          </p:cNvSpPr>
          <p:nvPr/>
        </p:nvSpPr>
        <p:spPr>
          <a:xfrm>
            <a:off x="333375" y="0"/>
            <a:ext cx="115443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/>
              <a:t>Sdílené daně v roce 2025: příjemné překvapení pro obce</a:t>
            </a:r>
            <a:endParaRPr lang="cs-CZ" sz="2400" dirty="0">
              <a:solidFill>
                <a:schemeClr val="accent3"/>
              </a:solidFill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14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87500" y="1241256"/>
            <a:ext cx="4404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Obce </a:t>
            </a:r>
            <a:r>
              <a:rPr lang="cs-CZ" sz="2200" b="1" dirty="0"/>
              <a:t>inkasovaly výrazně víc </a:t>
            </a:r>
            <a:r>
              <a:rPr lang="cs-CZ" sz="2200" dirty="0"/>
              <a:t>sdílených daní, </a:t>
            </a:r>
            <a:r>
              <a:rPr lang="cs-CZ" sz="2200" b="1" dirty="0"/>
              <a:t>než se </a:t>
            </a:r>
            <a:r>
              <a:rPr lang="cs-CZ" sz="2200" b="1" dirty="0" smtClean="0"/>
              <a:t>čekalo</a:t>
            </a:r>
          </a:p>
          <a:p>
            <a:endParaRPr lang="cs-CZ" sz="2200" b="1" dirty="0" smtClean="0"/>
          </a:p>
          <a:p>
            <a:r>
              <a:rPr lang="cs-CZ" sz="2200" b="1" dirty="0" smtClean="0"/>
              <a:t>DPH:</a:t>
            </a:r>
            <a:r>
              <a:rPr lang="cs-CZ" sz="2200" dirty="0" smtClean="0"/>
              <a:t> vyšší růst výdajů </a:t>
            </a:r>
            <a:r>
              <a:rPr lang="cs-CZ" sz="2200" dirty="0"/>
              <a:t>domácností na </a:t>
            </a:r>
            <a:r>
              <a:rPr lang="cs-CZ" sz="2200" dirty="0" smtClean="0"/>
              <a:t>spotřebu</a:t>
            </a:r>
            <a:endParaRPr lang="cs-CZ" sz="2200" dirty="0"/>
          </a:p>
          <a:p>
            <a:endParaRPr lang="cs-CZ" sz="2200" dirty="0"/>
          </a:p>
          <a:p>
            <a:r>
              <a:rPr lang="cs-CZ" sz="2200" b="1" dirty="0" smtClean="0"/>
              <a:t>DPFO: </a:t>
            </a:r>
            <a:r>
              <a:rPr lang="cs-CZ" sz="2200" dirty="0" smtClean="0"/>
              <a:t>vyšší růst objemu </a:t>
            </a:r>
            <a:r>
              <a:rPr lang="cs-CZ" sz="2200" dirty="0"/>
              <a:t>mezd </a:t>
            </a:r>
            <a:r>
              <a:rPr lang="cs-CZ" sz="2200" dirty="0" smtClean="0"/>
              <a:t>a platů</a:t>
            </a:r>
            <a:endParaRPr lang="cs-CZ" sz="2200" dirty="0"/>
          </a:p>
          <a:p>
            <a:endParaRPr lang="cs-CZ" sz="2200" dirty="0"/>
          </a:p>
          <a:p>
            <a:r>
              <a:rPr lang="cs-CZ" sz="2200" b="1" dirty="0" smtClean="0"/>
              <a:t>Změny </a:t>
            </a:r>
            <a:r>
              <a:rPr lang="cs-CZ" sz="2200" b="1" dirty="0"/>
              <a:t>v konsolidačním </a:t>
            </a:r>
            <a:r>
              <a:rPr lang="cs-CZ" sz="2200" b="1" dirty="0" smtClean="0"/>
              <a:t>balíčku</a:t>
            </a:r>
          </a:p>
          <a:p>
            <a:pPr marL="44450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zrušení </a:t>
            </a:r>
            <a:r>
              <a:rPr lang="cs-CZ" sz="2200" dirty="0"/>
              <a:t>školkovného a dalších </a:t>
            </a:r>
            <a:r>
              <a:rPr lang="cs-CZ" sz="2200" dirty="0" smtClean="0"/>
              <a:t>slev</a:t>
            </a:r>
          </a:p>
          <a:p>
            <a:pPr marL="44450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omezení </a:t>
            </a:r>
            <a:r>
              <a:rPr lang="cs-CZ" sz="2200" dirty="0"/>
              <a:t>slevy na </a:t>
            </a:r>
            <a:r>
              <a:rPr lang="cs-CZ" sz="2200" dirty="0" smtClean="0"/>
              <a:t>manželku</a:t>
            </a:r>
          </a:p>
          <a:p>
            <a:pPr marL="44450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snížení daně </a:t>
            </a:r>
            <a:r>
              <a:rPr lang="cs-CZ" sz="2200" dirty="0"/>
              <a:t>firmám → firmy platily nižší </a:t>
            </a:r>
            <a:r>
              <a:rPr lang="cs-CZ" sz="2200" dirty="0" smtClean="0"/>
              <a:t>zálohy</a:t>
            </a:r>
            <a:endParaRPr lang="cs-CZ" sz="2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132347" y="4252791"/>
            <a:ext cx="7397457" cy="85424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504480"/>
              </p:ext>
            </p:extLst>
          </p:nvPr>
        </p:nvGraphicFramePr>
        <p:xfrm>
          <a:off x="221392" y="1241257"/>
          <a:ext cx="7566108" cy="454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6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 txBox="1">
            <a:spLocks/>
          </p:cNvSpPr>
          <p:nvPr/>
        </p:nvSpPr>
        <p:spPr>
          <a:xfrm>
            <a:off x="333375" y="0"/>
            <a:ext cx="115443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/>
              <a:t>Zlepšený výkon ekonomiky se přetaví do vyššího inkasa sdílených daní obcí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257455" y="5966419"/>
            <a:ext cx="6694279" cy="652357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u="sng" dirty="0">
                <a:solidFill>
                  <a:schemeClr val="tx1"/>
                </a:solidFill>
              </a:rPr>
              <a:t>autonomní růst sdílených daní (bez </a:t>
            </a:r>
            <a:r>
              <a:rPr lang="cs-CZ" sz="2000" b="1" u="sng" dirty="0" smtClean="0">
                <a:solidFill>
                  <a:schemeClr val="tx1"/>
                </a:solidFill>
              </a:rPr>
              <a:t>NPP</a:t>
            </a:r>
            <a:r>
              <a:rPr lang="cs-CZ" sz="2000" b="1" u="sng" dirty="0" smtClean="0">
                <a:solidFill>
                  <a:schemeClr val="tx1"/>
                </a:solidFill>
              </a:rPr>
              <a:t>) </a:t>
            </a:r>
            <a:r>
              <a:rPr lang="cs-CZ" sz="2000" b="1" u="sng" dirty="0">
                <a:solidFill>
                  <a:schemeClr val="tx1"/>
                </a:solidFill>
              </a:rPr>
              <a:t>v roce 2026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∑ </a:t>
            </a:r>
            <a:r>
              <a:rPr lang="cs-CZ" sz="2000" dirty="0" smtClean="0">
                <a:solidFill>
                  <a:schemeClr val="tx1"/>
                </a:solidFill>
              </a:rPr>
              <a:t>327,1 </a:t>
            </a:r>
            <a:r>
              <a:rPr lang="cs-CZ" sz="2000" dirty="0">
                <a:solidFill>
                  <a:schemeClr val="tx1"/>
                </a:solidFill>
              </a:rPr>
              <a:t>mld. Kč     </a:t>
            </a:r>
            <a:r>
              <a:rPr lang="cs-CZ" sz="2000" b="1" dirty="0" smtClean="0">
                <a:solidFill>
                  <a:schemeClr val="tx1"/>
                </a:solidFill>
              </a:rPr>
              <a:t>+20,3 </a:t>
            </a:r>
            <a:r>
              <a:rPr lang="cs-CZ" sz="2000" b="1" dirty="0">
                <a:solidFill>
                  <a:schemeClr val="tx1"/>
                </a:solidFill>
              </a:rPr>
              <a:t>mld. Kč    + </a:t>
            </a:r>
            <a:r>
              <a:rPr lang="cs-CZ" sz="2000" b="1" dirty="0" smtClean="0">
                <a:solidFill>
                  <a:schemeClr val="tx1"/>
                </a:solidFill>
              </a:rPr>
              <a:t>6,6 </a:t>
            </a:r>
            <a:r>
              <a:rPr lang="cs-CZ" sz="2000" b="1" dirty="0">
                <a:solidFill>
                  <a:schemeClr val="tx1"/>
                </a:solidFill>
              </a:rPr>
              <a:t>%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15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24570" y="4404668"/>
            <a:ext cx="416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Zdroj: </a:t>
            </a:r>
            <a:r>
              <a:rPr lang="cs-CZ" i="1" dirty="0" smtClean="0"/>
              <a:t>daňová predikce MF, leden 2026</a:t>
            </a:r>
            <a:endParaRPr lang="en-GB" i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52758"/>
              </p:ext>
            </p:extLst>
          </p:nvPr>
        </p:nvGraphicFramePr>
        <p:xfrm>
          <a:off x="134007" y="979131"/>
          <a:ext cx="11943035" cy="342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List" r:id="rId4" imgW="7829485" imgH="2105012" progId="Excel.Sheet.12">
                  <p:embed/>
                </p:oleObj>
              </mc:Choice>
              <mc:Fallback>
                <p:oleObj name="List" r:id="rId4" imgW="782948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007" y="979131"/>
                        <a:ext cx="11943035" cy="342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aoblený obdélník 8"/>
          <p:cNvSpPr/>
          <p:nvPr/>
        </p:nvSpPr>
        <p:spPr>
          <a:xfrm>
            <a:off x="248965" y="4908677"/>
            <a:ext cx="11943035" cy="970690"/>
          </a:xfrm>
          <a:prstGeom prst="roundRect">
            <a:avLst/>
          </a:prstGeom>
          <a:solidFill>
            <a:srgbClr val="66BFAE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cs-CZ" sz="2000" b="1" cap="small" dirty="0" smtClean="0">
                <a:solidFill>
                  <a:schemeClr val="tx1"/>
                </a:solidFill>
              </a:rPr>
              <a:t>Podíly jednotlivých obcí a krajů na </a:t>
            </a:r>
            <a:r>
              <a:rPr lang="cs-CZ" sz="2000" b="1" cap="small" dirty="0" smtClean="0">
                <a:solidFill>
                  <a:srgbClr val="C00000"/>
                </a:solidFill>
              </a:rPr>
              <a:t>RUD 2026 </a:t>
            </a:r>
            <a:r>
              <a:rPr lang="cs-CZ" sz="2000" b="1" cap="small" dirty="0" smtClean="0">
                <a:solidFill>
                  <a:schemeClr val="tx1"/>
                </a:solidFill>
              </a:rPr>
              <a:t>na webu MF </a:t>
            </a:r>
            <a:r>
              <a:rPr lang="cs-CZ" sz="2000" b="1" cap="small" dirty="0" smtClean="0">
                <a:solidFill>
                  <a:schemeClr val="tx1"/>
                </a:solidFill>
                <a:hlinkClick r:id="rId6"/>
              </a:rPr>
              <a:t>www.mfcr.cz</a:t>
            </a:r>
            <a:r>
              <a:rPr lang="cs-CZ" sz="2000" b="1" cap="small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Rozpočtová politika </a:t>
            </a:r>
            <a:r>
              <a:rPr lang="cs-CZ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Územní rozpočty </a:t>
            </a:r>
            <a:r>
              <a:rPr lang="cs-CZ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Hospodaření územních rozpočtů </a:t>
            </a:r>
            <a:r>
              <a:rPr lang="cs-CZ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0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Obecné informace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8582025" y="4038600"/>
            <a:ext cx="723900" cy="43274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ál 9"/>
          <p:cNvSpPr/>
          <p:nvPr/>
        </p:nvSpPr>
        <p:spPr>
          <a:xfrm>
            <a:off x="11381717" y="4016977"/>
            <a:ext cx="723900" cy="43274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342900" y="1866900"/>
            <a:ext cx="6991350" cy="2762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4400" b="1" dirty="0" smtClean="0">
                <a:solidFill>
                  <a:srgbClr val="2896D4"/>
                </a:solidFill>
                <a:ea typeface="Roboto Slab" pitchFamily="2" charset="0"/>
              </a:rPr>
              <a:t>Změna </a:t>
            </a:r>
            <a:r>
              <a:rPr lang="pl-PL" sz="4400" b="1" dirty="0">
                <a:solidFill>
                  <a:srgbClr val="2896D4"/>
                </a:solidFill>
                <a:ea typeface="Roboto Slab" pitchFamily="2" charset="0"/>
              </a:rPr>
              <a:t>financování </a:t>
            </a:r>
            <a:r>
              <a:rPr lang="pl-PL" sz="4400" b="1" dirty="0" smtClean="0">
                <a:solidFill>
                  <a:srgbClr val="2896D4"/>
                </a:solidFill>
                <a:ea typeface="Roboto Slab" pitchFamily="2" charset="0"/>
              </a:rPr>
              <a:t>regionálního školství</a:t>
            </a: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1866900"/>
            <a:ext cx="4362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1E35A-2820-358A-7003-C2BA02F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1525249" cy="990000"/>
          </a:xfrm>
        </p:spPr>
        <p:txBody>
          <a:bodyPr/>
          <a:lstStyle/>
          <a:p>
            <a:r>
              <a:rPr lang="cs-CZ" sz="2800" dirty="0" smtClean="0"/>
              <a:t>Finanční toky před a po změně – zásadní zjednodušení</a:t>
            </a: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12A213-EAAC-8C09-9087-A1CFBAFB2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16745"/>
            <a:ext cx="8610600" cy="952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4005262"/>
            <a:ext cx="5924550" cy="981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92208" y="1506071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PŘED ZMĚNOU</a:t>
            </a:r>
            <a:endParaRPr lang="en-GB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35864" y="338429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 ZMĚNĚ</a:t>
            </a:r>
            <a:endParaRPr lang="en-GB" b="1" dirty="0"/>
          </a:p>
        </p:txBody>
      </p:sp>
      <p:sp>
        <p:nvSpPr>
          <p:cNvPr id="9" name="Zástupný symbol pro číslo snímku 2"/>
          <p:cNvSpPr txBox="1">
            <a:spLocks/>
          </p:cNvSpPr>
          <p:nvPr/>
        </p:nvSpPr>
        <p:spPr>
          <a:xfrm>
            <a:off x="0" y="6358659"/>
            <a:ext cx="442784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1783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18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61949" y="0"/>
            <a:ext cx="11496675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/>
              <a:t>Od roku </a:t>
            </a:r>
            <a:r>
              <a:rPr lang="cs-CZ" sz="2800" dirty="0" smtClean="0">
                <a:solidFill>
                  <a:schemeClr val="accent3"/>
                </a:solidFill>
              </a:rPr>
              <a:t>2026</a:t>
            </a:r>
            <a:r>
              <a:rPr lang="cs-CZ" sz="2800" dirty="0" smtClean="0"/>
              <a:t> se v RUD zásadně mění „výnos na žáka“</a:t>
            </a:r>
            <a:endParaRPr lang="cs-CZ" sz="2800" dirty="0">
              <a:solidFill>
                <a:schemeClr val="accent3"/>
              </a:solidFill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291303"/>
              </p:ext>
            </p:extLst>
          </p:nvPr>
        </p:nvGraphicFramePr>
        <p:xfrm>
          <a:off x="221393" y="990000"/>
          <a:ext cx="4879526" cy="546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050435"/>
              </p:ext>
            </p:extLst>
          </p:nvPr>
        </p:nvGraphicFramePr>
        <p:xfrm>
          <a:off x="4885764" y="3191434"/>
          <a:ext cx="3200401" cy="287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Přímá spojnice 12"/>
          <p:cNvCxnSpPr/>
          <p:nvPr/>
        </p:nvCxnSpPr>
        <p:spPr>
          <a:xfrm flipH="1">
            <a:off x="8293435" y="2334723"/>
            <a:ext cx="12365" cy="2960034"/>
          </a:xfrm>
          <a:prstGeom prst="line">
            <a:avLst/>
          </a:prstGeom>
          <a:ln w="34925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191180"/>
              </p:ext>
            </p:extLst>
          </p:nvPr>
        </p:nvGraphicFramePr>
        <p:xfrm>
          <a:off x="8293435" y="1474237"/>
          <a:ext cx="3705732" cy="469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3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899" y="9525"/>
            <a:ext cx="11515725" cy="990000"/>
          </a:xfrm>
        </p:spPr>
        <p:txBody>
          <a:bodyPr/>
          <a:lstStyle/>
          <a:p>
            <a:r>
              <a:rPr lang="cs-CZ" sz="2800" dirty="0" smtClean="0"/>
              <a:t>Rekapitulace financování regionálního školství od r. 2026</a:t>
            </a:r>
            <a:endParaRPr lang="cs-CZ" sz="2800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BE2D1B-4A55-1317-9C86-958467097EAA}"/>
              </a:ext>
            </a:extLst>
          </p:cNvPr>
          <p:cNvSpPr txBox="1"/>
          <p:nvPr/>
        </p:nvSpPr>
        <p:spPr>
          <a:xfrm>
            <a:off x="442784" y="1124630"/>
            <a:ext cx="11749216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spcAft>
                <a:spcPts val="1200"/>
              </a:spcAft>
            </a:pPr>
            <a:r>
              <a:rPr lang="cs-CZ" sz="2400" b="1" dirty="0" smtClean="0">
                <a:solidFill>
                  <a:srgbClr val="000000"/>
                </a:solidFill>
                <a:ea typeface="+mn-lt"/>
                <a:cs typeface="+mn-lt"/>
              </a:rPr>
              <a:t>STÁTNÍ ROZPOČET:</a:t>
            </a:r>
            <a:endParaRPr lang="cs-CZ" sz="2400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8001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ea typeface="+mn-lt"/>
                <a:cs typeface="+mn-lt"/>
              </a:rPr>
              <a:t>pedagogická </a:t>
            </a:r>
            <a:r>
              <a:rPr lang="cs-CZ" sz="2400" dirty="0">
                <a:ea typeface="+mn-lt"/>
                <a:cs typeface="+mn-lt"/>
              </a:rPr>
              <a:t>práce</a:t>
            </a:r>
            <a:r>
              <a:rPr lang="cs-CZ" sz="2400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cs-CZ" sz="2400" dirty="0" smtClean="0">
                <a:ea typeface="+mn-lt"/>
                <a:cs typeface="+mn-lt"/>
              </a:rPr>
              <a:t>– </a:t>
            </a:r>
            <a:r>
              <a:rPr lang="cs-CZ" sz="2400" dirty="0" smtClean="0">
                <a:solidFill>
                  <a:srgbClr val="0070C0"/>
                </a:solidFill>
                <a:ea typeface="+mn-lt"/>
                <a:cs typeface="+mn-lt"/>
              </a:rPr>
              <a:t>dle </a:t>
            </a:r>
            <a:r>
              <a:rPr lang="cs-CZ" sz="2400" dirty="0">
                <a:solidFill>
                  <a:srgbClr val="0070C0"/>
                </a:solidFill>
                <a:ea typeface="+mn-lt"/>
                <a:cs typeface="+mn-lt"/>
              </a:rPr>
              <a:t>skutečnosti (PHmax), </a:t>
            </a:r>
            <a:r>
              <a:rPr lang="cs-CZ" sz="2400" dirty="0" smtClean="0">
                <a:solidFill>
                  <a:srgbClr val="0070C0"/>
                </a:solidFill>
                <a:ea typeface="+mn-lt"/>
                <a:cs typeface="+mn-lt"/>
              </a:rPr>
              <a:t>normativně</a:t>
            </a:r>
          </a:p>
          <a:p>
            <a:pPr marL="8001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podpůrná opatření – </a:t>
            </a:r>
            <a:r>
              <a:rPr lang="cs-CZ" sz="2400" dirty="0">
                <a:solidFill>
                  <a:srgbClr val="0070C0"/>
                </a:solidFill>
                <a:ea typeface="+mn-lt"/>
                <a:cs typeface="+mn-lt"/>
              </a:rPr>
              <a:t>personální </a:t>
            </a:r>
            <a:r>
              <a:rPr lang="cs-CZ" sz="2400" dirty="0" smtClean="0">
                <a:solidFill>
                  <a:srgbClr val="0070C0"/>
                </a:solidFill>
                <a:ea typeface="+mn-lt"/>
                <a:cs typeface="+mn-lt"/>
              </a:rPr>
              <a:t>pedagogické (asistent pedagoga, psycholog, speciální pedagog)</a:t>
            </a:r>
          </a:p>
          <a:p>
            <a:pPr marL="8001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ONIV (</a:t>
            </a:r>
            <a:r>
              <a:rPr lang="cs-CZ" sz="2400" dirty="0">
                <a:solidFill>
                  <a:srgbClr val="0070C0"/>
                </a:solidFill>
                <a:ea typeface="+mn-lt"/>
                <a:cs typeface="+mn-lt"/>
              </a:rPr>
              <a:t>výuka plavání, </a:t>
            </a:r>
            <a:r>
              <a:rPr lang="cs-CZ" sz="2400" dirty="0" smtClean="0">
                <a:solidFill>
                  <a:srgbClr val="0070C0"/>
                </a:solidFill>
                <a:ea typeface="+mn-lt"/>
                <a:cs typeface="+mn-lt"/>
              </a:rPr>
              <a:t>řidičská </a:t>
            </a:r>
            <a:r>
              <a:rPr lang="cs-CZ" sz="2400" dirty="0">
                <a:solidFill>
                  <a:srgbClr val="0070C0"/>
                </a:solidFill>
                <a:ea typeface="+mn-lt"/>
                <a:cs typeface="+mn-lt"/>
              </a:rPr>
              <a:t>a </a:t>
            </a:r>
            <a:r>
              <a:rPr lang="cs-CZ" sz="2400" dirty="0" smtClean="0">
                <a:solidFill>
                  <a:srgbClr val="0070C0"/>
                </a:solidFill>
                <a:ea typeface="+mn-lt"/>
                <a:cs typeface="+mn-lt"/>
              </a:rPr>
              <a:t>svářečská oprávnění</a:t>
            </a:r>
            <a:r>
              <a:rPr lang="cs-CZ" sz="2400" dirty="0" smtClean="0">
                <a:ea typeface="+mn-lt"/>
                <a:cs typeface="+mn-lt"/>
              </a:rPr>
              <a:t>)</a:t>
            </a:r>
            <a:endParaRPr lang="cs-CZ" sz="2400" dirty="0">
              <a:ea typeface="+mn-lt"/>
              <a:cs typeface="+mn-lt"/>
            </a:endParaRPr>
          </a:p>
          <a:p>
            <a:pPr lvl="1">
              <a:spcAft>
                <a:spcPts val="1200"/>
              </a:spcAft>
            </a:pPr>
            <a:r>
              <a:rPr lang="cs-CZ" sz="2400" b="1" dirty="0" smtClean="0">
                <a:solidFill>
                  <a:srgbClr val="000000"/>
                </a:solidFill>
                <a:ea typeface="+mn-lt"/>
                <a:cs typeface="+mn-lt"/>
              </a:rPr>
              <a:t>ZŘIZOVATEL: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provozní výdaje (</a:t>
            </a:r>
            <a:r>
              <a:rPr lang="cs-CZ" sz="2400" dirty="0">
                <a:solidFill>
                  <a:srgbClr val="0070C0"/>
                </a:solidFill>
                <a:ea typeface="+mn-lt"/>
                <a:cs typeface="+mn-lt"/>
              </a:rPr>
              <a:t>již od roku 2013</a:t>
            </a: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nepedagogická </a:t>
            </a: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práce ve </a:t>
            </a: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škole a školském zařízení</a:t>
            </a:r>
            <a:endParaRPr lang="cs-CZ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ONIV </a:t>
            </a:r>
            <a:r>
              <a:rPr lang="cs-CZ" sz="2400" dirty="0" smtClean="0">
                <a:solidFill>
                  <a:srgbClr val="C00000"/>
                </a:solidFill>
                <a:ea typeface="+mn-lt"/>
                <a:cs typeface="+mn-lt"/>
              </a:rPr>
              <a:t>(</a:t>
            </a:r>
            <a:r>
              <a:rPr lang="cs-CZ" sz="2400" dirty="0">
                <a:solidFill>
                  <a:srgbClr val="C00000"/>
                </a:solidFill>
                <a:ea typeface="+mn-lt"/>
                <a:cs typeface="+mn-lt"/>
              </a:rPr>
              <a:t>vyjma výuky plavání, řidičských a </a:t>
            </a:r>
            <a:r>
              <a:rPr lang="cs-CZ" sz="2400" dirty="0" smtClean="0">
                <a:solidFill>
                  <a:srgbClr val="C00000"/>
                </a:solidFill>
                <a:ea typeface="+mn-lt"/>
                <a:cs typeface="+mn-lt"/>
              </a:rPr>
              <a:t>svářečských oprávnění)</a:t>
            </a:r>
            <a:endParaRPr lang="cs-CZ" sz="2400" dirty="0">
              <a:solidFill>
                <a:srgbClr val="C00000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podpůrná opatření </a:t>
            </a: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– personální </a:t>
            </a: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nepedagogické a </a:t>
            </a: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materiální (</a:t>
            </a:r>
            <a:r>
              <a:rPr lang="cs-CZ" sz="2400" dirty="0" smtClean="0">
                <a:solidFill>
                  <a:srgbClr val="0070C0"/>
                </a:solidFill>
                <a:ea typeface="+mn-lt"/>
                <a:cs typeface="+mn-lt"/>
              </a:rPr>
              <a:t>na</a:t>
            </a: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cs-CZ" sz="2400" dirty="0" smtClean="0">
                <a:solidFill>
                  <a:srgbClr val="0070C0"/>
                </a:solidFill>
                <a:ea typeface="+mn-lt"/>
                <a:cs typeface="+mn-lt"/>
              </a:rPr>
              <a:t>investiční výdaje možnost </a:t>
            </a:r>
            <a:r>
              <a:rPr lang="cs-CZ" sz="2400" dirty="0">
                <a:solidFill>
                  <a:srgbClr val="0070C0"/>
                </a:solidFill>
                <a:ea typeface="+mn-lt"/>
                <a:cs typeface="+mn-lt"/>
              </a:rPr>
              <a:t>nadále žádat MŠMT</a:t>
            </a:r>
            <a:r>
              <a:rPr lang="cs-CZ" sz="2400" dirty="0" smtClean="0">
                <a:solidFill>
                  <a:srgbClr val="000000"/>
                </a:solidFill>
                <a:ea typeface="+mn-lt"/>
                <a:cs typeface="+mn-lt"/>
              </a:rPr>
              <a:t>)</a:t>
            </a:r>
            <a:endParaRPr lang="cs-CZ" sz="24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0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090400"/>
              </p:ext>
            </p:extLst>
          </p:nvPr>
        </p:nvGraphicFramePr>
        <p:xfrm>
          <a:off x="128910" y="3858436"/>
          <a:ext cx="4917688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F62024A7-4241-4C4D-B6B3-2A2BAE604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92547"/>
              </p:ext>
            </p:extLst>
          </p:nvPr>
        </p:nvGraphicFramePr>
        <p:xfrm>
          <a:off x="128910" y="808751"/>
          <a:ext cx="4958631" cy="322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800000" cy="8111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chemeClr val="accent3"/>
                </a:solidFill>
              </a:rPr>
              <a:t>Fiskální</a:t>
            </a:r>
            <a:r>
              <a:rPr lang="cs-CZ" sz="2800" dirty="0"/>
              <a:t> </a:t>
            </a:r>
            <a:r>
              <a:rPr lang="cs-CZ" sz="2800" dirty="0">
                <a:solidFill>
                  <a:schemeClr val="accent3"/>
                </a:solidFill>
              </a:rPr>
              <a:t>nerovnováha</a:t>
            </a:r>
            <a:r>
              <a:rPr lang="cs-CZ" sz="2800" dirty="0"/>
              <a:t> mezi státem a ÚSC </a:t>
            </a:r>
            <a:r>
              <a:rPr lang="cs-CZ" sz="2800" dirty="0">
                <a:solidFill>
                  <a:schemeClr val="accent3"/>
                </a:solidFill>
              </a:rPr>
              <a:t>se zvyšuje</a:t>
            </a:r>
            <a:endParaRPr lang="cs-CZ" sz="2800" i="1" dirty="0">
              <a:solidFill>
                <a:schemeClr val="accent3"/>
              </a:solidFill>
            </a:endParaRPr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66212" y="5738153"/>
            <a:ext cx="109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IISSP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987670" y="808751"/>
            <a:ext cx="597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/>
              <a:t>stát </a:t>
            </a:r>
            <a:r>
              <a:rPr lang="cs-CZ" sz="2200" dirty="0"/>
              <a:t>zápasí s provozními </a:t>
            </a:r>
            <a:r>
              <a:rPr lang="cs-CZ" sz="2200" b="1" dirty="0"/>
              <a:t>deficity,</a:t>
            </a:r>
            <a:r>
              <a:rPr lang="cs-CZ" sz="2200" dirty="0"/>
              <a:t> </a:t>
            </a:r>
            <a:r>
              <a:rPr lang="cs-CZ" sz="2200" b="1" dirty="0"/>
              <a:t>obce </a:t>
            </a:r>
            <a:r>
              <a:rPr lang="cs-CZ" sz="2200" dirty="0"/>
              <a:t>mají dlouhodobě obří </a:t>
            </a:r>
            <a:r>
              <a:rPr lang="cs-CZ" sz="2200" b="1" dirty="0"/>
              <a:t>přebytky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FCC66371-B6B3-41FE-8177-0785D766C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494780"/>
              </p:ext>
            </p:extLst>
          </p:nvPr>
        </p:nvGraphicFramePr>
        <p:xfrm>
          <a:off x="5987670" y="1744825"/>
          <a:ext cx="6151511" cy="40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38EF4CB3-A900-4283-9B23-6B979718119F}"/>
              </a:ext>
            </a:extLst>
          </p:cNvPr>
          <p:cNvSpPr txBox="1"/>
          <p:nvPr/>
        </p:nvSpPr>
        <p:spPr>
          <a:xfrm>
            <a:off x="5987670" y="6050882"/>
            <a:ext cx="574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 případě ÚSC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odhad hospodaření k 31. 12. 2025.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831768" y="1285875"/>
            <a:ext cx="654382" cy="4679718"/>
          </a:xfrm>
          <a:prstGeom prst="roundRect">
            <a:avLst/>
          </a:prstGeom>
          <a:solidFill>
            <a:schemeClr val="accent6">
              <a:lumMod val="85000"/>
              <a:alpha val="31000"/>
            </a:schemeClr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352424" y="0"/>
            <a:ext cx="11534775" cy="99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Změna daňových podílů od roku 2026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65755" y="2807423"/>
            <a:ext cx="146937" cy="5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6" tIns="36363" rIns="72726" bIns="363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272"/>
            <a:r>
              <a:rPr lang="cs-CZ" altLang="cs-CZ" sz="1432" dirty="0"/>
              <a:t/>
            </a:r>
            <a:br>
              <a:rPr lang="cs-CZ" altLang="cs-CZ" sz="1432" dirty="0"/>
            </a:br>
            <a:endParaRPr lang="cs-CZ" altLang="cs-CZ" sz="1432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482936" y="1010894"/>
          <a:ext cx="8960475" cy="5170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735">
                  <a:extLst>
                    <a:ext uri="{9D8B030D-6E8A-4147-A177-3AD203B41FA5}">
                      <a16:colId xmlns:a16="http://schemas.microsoft.com/office/drawing/2014/main" val="340808582"/>
                    </a:ext>
                  </a:extLst>
                </a:gridCol>
                <a:gridCol w="2717312">
                  <a:extLst>
                    <a:ext uri="{9D8B030D-6E8A-4147-A177-3AD203B41FA5}">
                      <a16:colId xmlns:a16="http://schemas.microsoft.com/office/drawing/2014/main" val="475582868"/>
                    </a:ext>
                  </a:extLst>
                </a:gridCol>
                <a:gridCol w="3507428">
                  <a:extLst>
                    <a:ext uri="{9D8B030D-6E8A-4147-A177-3AD203B41FA5}">
                      <a16:colId xmlns:a16="http://schemas.microsoft.com/office/drawing/2014/main" val="2550110360"/>
                    </a:ext>
                  </a:extLst>
                </a:gridCol>
              </a:tblGrid>
              <a:tr h="15948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platný stav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od </a:t>
                      </a:r>
                      <a:r>
                        <a:rPr lang="cs-CZ" sz="2400" dirty="0">
                          <a:effectLst/>
                        </a:rPr>
                        <a:t>1. 1. </a:t>
                      </a:r>
                      <a:r>
                        <a:rPr lang="cs-CZ" sz="2400" dirty="0" smtClean="0">
                          <a:effectLst/>
                        </a:rPr>
                        <a:t>2026</a:t>
                      </a:r>
                      <a:endParaRPr lang="cs-CZ" sz="2400" dirty="0">
                        <a:effectLst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514238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Obce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24,16 %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25,93 %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87289"/>
                  </a:ext>
                </a:extLst>
              </a:tr>
              <a:tr h="74893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Kraje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9,45 %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10,23 %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35566"/>
                  </a:ext>
                </a:extLst>
              </a:tr>
              <a:tr h="5380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ÚSC celkem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33,61 %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36,16 %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81702"/>
                  </a:ext>
                </a:extLst>
              </a:tr>
              <a:tr h="104337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Státní rozpočet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66,39 %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63,84 %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69347"/>
                  </a:ext>
                </a:extLst>
              </a:tr>
              <a:tr h="5216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Úhrn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100,00 %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100,00 %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34048"/>
                  </a:ext>
                </a:extLst>
              </a:tr>
            </a:tbl>
          </a:graphicData>
        </a:graphic>
      </p:graphicFrame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20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37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346894" y="0"/>
            <a:ext cx="11521255" cy="99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2"/>
                </a:solidFill>
              </a:rPr>
              <a:t>Školské kritérium a jeho principy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7241" y="978569"/>
            <a:ext cx="10360740" cy="1299252"/>
          </a:xfrm>
        </p:spPr>
        <p:txBody>
          <a:bodyPr>
            <a:noAutofit/>
          </a:bodyPr>
          <a:lstStyle/>
          <a:p>
            <a:pPr marL="2955925" indent="-29559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zahrnuté „výkony“ </a:t>
            </a:r>
            <a:r>
              <a:rPr lang="cs-CZ" sz="2400" dirty="0" smtClean="0">
                <a:solidFill>
                  <a:schemeClr val="tx2"/>
                </a:solidFill>
              </a:rPr>
              <a:t>– děti </a:t>
            </a:r>
            <a:r>
              <a:rPr lang="cs-CZ" sz="2400" b="1" dirty="0">
                <a:solidFill>
                  <a:schemeClr val="tx2"/>
                </a:solidFill>
              </a:rPr>
              <a:t>MŠ, </a:t>
            </a:r>
            <a:r>
              <a:rPr lang="cs-CZ" sz="2400" dirty="0">
                <a:solidFill>
                  <a:schemeClr val="tx2"/>
                </a:solidFill>
              </a:rPr>
              <a:t>žáci </a:t>
            </a:r>
            <a:r>
              <a:rPr lang="cs-CZ" sz="2400" b="1" dirty="0">
                <a:solidFill>
                  <a:schemeClr val="tx2"/>
                </a:solidFill>
              </a:rPr>
              <a:t>ZŠ </a:t>
            </a:r>
            <a:r>
              <a:rPr lang="cs-CZ" sz="2400" dirty="0">
                <a:solidFill>
                  <a:schemeClr val="tx2"/>
                </a:solidFill>
              </a:rPr>
              <a:t>a</a:t>
            </a:r>
            <a:r>
              <a:rPr lang="cs-CZ" sz="2400" b="1" dirty="0">
                <a:solidFill>
                  <a:schemeClr val="tx2"/>
                </a:solidFill>
              </a:rPr>
              <a:t> SŠ, </a:t>
            </a:r>
            <a:r>
              <a:rPr lang="cs-CZ" sz="2400" dirty="0">
                <a:solidFill>
                  <a:schemeClr val="tx2"/>
                </a:solidFill>
              </a:rPr>
              <a:t>studenti </a:t>
            </a:r>
            <a:r>
              <a:rPr lang="cs-CZ" sz="2400" b="1" dirty="0">
                <a:solidFill>
                  <a:schemeClr val="tx2"/>
                </a:solidFill>
              </a:rPr>
              <a:t>VOŠ, </a:t>
            </a:r>
            <a:r>
              <a:rPr lang="cs-CZ" sz="2400" dirty="0" smtClean="0">
                <a:solidFill>
                  <a:schemeClr val="tx2"/>
                </a:solidFill>
              </a:rPr>
              <a:t>děti v </a:t>
            </a:r>
            <a:r>
              <a:rPr lang="cs-CZ" sz="2400" b="1" dirty="0" smtClean="0">
                <a:solidFill>
                  <a:schemeClr val="tx2"/>
                </a:solidFill>
              </a:rPr>
              <a:t>ZUŠ</a:t>
            </a:r>
            <a:r>
              <a:rPr lang="cs-CZ" sz="2400" b="1" dirty="0">
                <a:solidFill>
                  <a:schemeClr val="tx2"/>
                </a:solidFill>
              </a:rPr>
              <a:t>, dětských domovech </a:t>
            </a:r>
            <a:r>
              <a:rPr lang="cs-CZ" sz="2400" dirty="0">
                <a:solidFill>
                  <a:schemeClr val="tx2"/>
                </a:solidFill>
              </a:rPr>
              <a:t>a</a:t>
            </a:r>
            <a:r>
              <a:rPr lang="cs-CZ" sz="2400" b="1" dirty="0">
                <a:solidFill>
                  <a:schemeClr val="tx2"/>
                </a:solidFill>
              </a:rPr>
              <a:t> internátech, střediscích volného </a:t>
            </a:r>
            <a:r>
              <a:rPr lang="cs-CZ" sz="2400" b="1" dirty="0" smtClean="0">
                <a:solidFill>
                  <a:schemeClr val="tx2"/>
                </a:solidFill>
              </a:rPr>
              <a:t>času</a:t>
            </a:r>
            <a:endParaRPr lang="cs-CZ" sz="224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65755" y="3299407"/>
            <a:ext cx="146937" cy="5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6" tIns="36363" rIns="72726" bIns="363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272"/>
            <a:r>
              <a:rPr lang="cs-CZ" altLang="cs-CZ" sz="1432" dirty="0"/>
              <a:t/>
            </a:r>
            <a:br>
              <a:rPr lang="cs-CZ" altLang="cs-CZ" sz="1432" dirty="0"/>
            </a:br>
            <a:endParaRPr lang="cs-CZ" altLang="cs-CZ" sz="1432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21</a:t>
            </a:fld>
            <a:endParaRPr lang="cs-CZ" sz="12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46895" y="2961395"/>
            <a:ext cx="10978304" cy="830997"/>
            <a:chOff x="346895" y="3466220"/>
            <a:chExt cx="10978304" cy="830997"/>
          </a:xfrm>
        </p:grpSpPr>
        <p:sp>
          <p:nvSpPr>
            <p:cNvPr id="3" name="Obdélník 2"/>
            <p:cNvSpPr/>
            <p:nvPr/>
          </p:nvSpPr>
          <p:spPr>
            <a:xfrm>
              <a:off x="753227" y="3466220"/>
              <a:ext cx="105719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>
                  <a:solidFill>
                    <a:schemeClr val="tx2"/>
                  </a:solidFill>
                </a:rPr>
                <a:t>přepočet </a:t>
              </a:r>
              <a:r>
                <a:rPr lang="cs-CZ" sz="2400" dirty="0">
                  <a:solidFill>
                    <a:schemeClr val="tx2"/>
                  </a:solidFill>
                </a:rPr>
                <a:t>výkonů na základě </a:t>
              </a:r>
              <a:r>
                <a:rPr lang="cs-CZ" sz="2400" b="1" dirty="0">
                  <a:solidFill>
                    <a:schemeClr val="tx2"/>
                  </a:solidFill>
                </a:rPr>
                <a:t>přepočtových školských koeficientů zohledňujících finanční náročnost </a:t>
              </a:r>
              <a:r>
                <a:rPr lang="cs-CZ" sz="2400" dirty="0">
                  <a:solidFill>
                    <a:schemeClr val="tx2"/>
                  </a:solidFill>
                </a:rPr>
                <a:t>prostřednictvím nařízení </a:t>
              </a:r>
              <a:r>
                <a:rPr lang="cs-CZ" sz="2400" dirty="0" smtClean="0">
                  <a:solidFill>
                    <a:schemeClr val="tx2"/>
                  </a:solidFill>
                </a:rPr>
                <a:t>vlády</a:t>
              </a:r>
              <a:endParaRPr lang="cs-CZ" sz="2400" dirty="0">
                <a:solidFill>
                  <a:schemeClr val="tx2"/>
                </a:solidFill>
              </a:endParaRPr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895" y="3689932"/>
              <a:ext cx="438150" cy="504825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295740" y="4060143"/>
            <a:ext cx="11029459" cy="883447"/>
            <a:chOff x="295740" y="4745943"/>
            <a:chExt cx="11029459" cy="883447"/>
          </a:xfrm>
        </p:grpSpPr>
        <p:sp>
          <p:nvSpPr>
            <p:cNvPr id="8" name="Obdélník 7"/>
            <p:cNvSpPr/>
            <p:nvPr/>
          </p:nvSpPr>
          <p:spPr>
            <a:xfrm>
              <a:off x="753227" y="4745943"/>
              <a:ext cx="10571972" cy="883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2400" b="1" dirty="0" smtClean="0">
                  <a:solidFill>
                    <a:schemeClr val="tx2"/>
                  </a:solidFill>
                </a:rPr>
                <a:t>svazkové </a:t>
              </a:r>
              <a:r>
                <a:rPr lang="cs-CZ" sz="2400" b="1" dirty="0">
                  <a:solidFill>
                    <a:schemeClr val="tx2"/>
                  </a:solidFill>
                </a:rPr>
                <a:t>školy</a:t>
              </a:r>
              <a:r>
                <a:rPr lang="cs-CZ" sz="2400" dirty="0">
                  <a:solidFill>
                    <a:schemeClr val="tx2"/>
                  </a:solidFill>
                </a:rPr>
                <a:t> </a:t>
              </a:r>
              <a:r>
                <a:rPr lang="cs-CZ" sz="2400" dirty="0" smtClean="0">
                  <a:solidFill>
                    <a:schemeClr val="tx2"/>
                  </a:solidFill>
                </a:rPr>
                <a:t>financovány </a:t>
              </a:r>
              <a:r>
                <a:rPr lang="cs-CZ" sz="2400" dirty="0">
                  <a:solidFill>
                    <a:schemeClr val="tx2"/>
                  </a:solidFill>
                </a:rPr>
                <a:t>prostřednictvím obce, v níž má </a:t>
              </a:r>
              <a:r>
                <a:rPr lang="cs-CZ" sz="2400" dirty="0" smtClean="0">
                  <a:solidFill>
                    <a:schemeClr val="tx2"/>
                  </a:solidFill>
                </a:rPr>
                <a:t>sídlo</a:t>
              </a:r>
            </a:p>
            <a:p>
              <a:pPr>
                <a:spcAft>
                  <a:spcPts val="1200"/>
                </a:spcAft>
              </a:pPr>
              <a:r>
                <a:rPr lang="cs-CZ" sz="2241" i="1" dirty="0" smtClean="0">
                  <a:solidFill>
                    <a:schemeClr val="tx2"/>
                  </a:solidFill>
                </a:rPr>
                <a:t>stanovy Svazku </a:t>
              </a:r>
              <a:r>
                <a:rPr lang="cs-CZ" sz="2241" i="1" dirty="0">
                  <a:solidFill>
                    <a:schemeClr val="tx2"/>
                  </a:solidFill>
                </a:rPr>
                <a:t>určí způsob financování svazkové školy</a:t>
              </a:r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740" y="4745943"/>
              <a:ext cx="495300" cy="457200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386103" y="2349466"/>
            <a:ext cx="11114781" cy="673065"/>
            <a:chOff x="386103" y="2739991"/>
            <a:chExt cx="11114781" cy="673065"/>
          </a:xfrm>
        </p:grpSpPr>
        <p:sp>
          <p:nvSpPr>
            <p:cNvPr id="7" name="Zástupný symbol pro text 4"/>
            <p:cNvSpPr txBox="1">
              <a:spLocks/>
            </p:cNvSpPr>
            <p:nvPr/>
          </p:nvSpPr>
          <p:spPr>
            <a:xfrm>
              <a:off x="867241" y="2739991"/>
              <a:ext cx="10633643" cy="673065"/>
            </a:xfrm>
            <a:prstGeom prst="rect">
              <a:avLst/>
            </a:prstGeom>
          </p:spPr>
          <p:txBody>
            <a:bodyPr vert="horz" lIns="18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114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Roboto Light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95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87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83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83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cs-CZ" sz="2400" dirty="0" smtClean="0">
                  <a:solidFill>
                    <a:schemeClr val="tx2"/>
                  </a:solidFill>
                </a:rPr>
                <a:t>vypuštění individuálně vzdělávaných žáků</a:t>
              </a:r>
              <a:endParaRPr lang="cs-CZ" sz="2241" dirty="0">
                <a:solidFill>
                  <a:schemeClr val="tx2"/>
                </a:solidFill>
              </a:endParaRPr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386103" y="2779990"/>
              <a:ext cx="409575" cy="457200"/>
              <a:chOff x="386103" y="2779990"/>
              <a:chExt cx="409575" cy="457200"/>
            </a:xfrm>
          </p:grpSpPr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103" y="2779990"/>
                <a:ext cx="409575" cy="457200"/>
              </a:xfrm>
              <a:prstGeom prst="rect">
                <a:avLst/>
              </a:prstGeom>
            </p:spPr>
          </p:pic>
          <p:cxnSp>
            <p:nvCxnSpPr>
              <p:cNvPr id="15" name="Přímá spojnice 14"/>
              <p:cNvCxnSpPr/>
              <p:nvPr/>
            </p:nvCxnSpPr>
            <p:spPr>
              <a:xfrm flipV="1">
                <a:off x="405296" y="2822522"/>
                <a:ext cx="366900" cy="351585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442784" y="2811889"/>
                <a:ext cx="350678" cy="352654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40" y="1212449"/>
            <a:ext cx="536170" cy="50400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285606" y="5267406"/>
            <a:ext cx="11039593" cy="1354217"/>
            <a:chOff x="285606" y="5267406"/>
            <a:chExt cx="11039593" cy="1354217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606" y="5272834"/>
              <a:ext cx="467621" cy="509587"/>
            </a:xfrm>
            <a:prstGeom prst="rect">
              <a:avLst/>
            </a:prstGeom>
          </p:spPr>
        </p:pic>
        <p:sp>
          <p:nvSpPr>
            <p:cNvPr id="21" name="Obdélník 20"/>
            <p:cNvSpPr/>
            <p:nvPr/>
          </p:nvSpPr>
          <p:spPr>
            <a:xfrm>
              <a:off x="753227" y="5267406"/>
              <a:ext cx="1057197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2400" b="1" dirty="0" smtClean="0">
                  <a:solidFill>
                    <a:schemeClr val="tx2"/>
                  </a:solidFill>
                </a:rPr>
                <a:t>zvýhodnění: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400" b="1" dirty="0" smtClean="0">
                  <a:solidFill>
                    <a:schemeClr val="tx2"/>
                  </a:solidFill>
                </a:rPr>
                <a:t>svazkové </a:t>
              </a:r>
              <a:r>
                <a:rPr lang="cs-CZ" sz="2400" b="1" dirty="0">
                  <a:solidFill>
                    <a:schemeClr val="tx2"/>
                  </a:solidFill>
                </a:rPr>
                <a:t>školy</a:t>
              </a:r>
              <a:r>
                <a:rPr lang="cs-CZ" sz="2400" dirty="0">
                  <a:solidFill>
                    <a:schemeClr val="tx2"/>
                  </a:solidFill>
                </a:rPr>
                <a:t> </a:t>
              </a:r>
              <a:r>
                <a:rPr lang="cs-CZ" sz="2400" dirty="0" smtClean="0">
                  <a:solidFill>
                    <a:schemeClr val="tx2"/>
                  </a:solidFill>
                </a:rPr>
                <a:t>a </a:t>
              </a:r>
              <a:r>
                <a:rPr lang="cs-CZ" sz="2400" b="1" dirty="0">
                  <a:solidFill>
                    <a:schemeClr val="tx2"/>
                  </a:solidFill>
                </a:rPr>
                <a:t>ŠPO </a:t>
              </a:r>
              <a:r>
                <a:rPr lang="cs-CZ" sz="2400" b="1" dirty="0" smtClean="0">
                  <a:solidFill>
                    <a:schemeClr val="tx2"/>
                  </a:solidFill>
                </a:rPr>
                <a:t>zřízené </a:t>
              </a:r>
              <a:r>
                <a:rPr lang="cs-CZ" sz="2400" b="1" dirty="0">
                  <a:solidFill>
                    <a:schemeClr val="tx2"/>
                  </a:solidFill>
                </a:rPr>
                <a:t>alespoň 2 </a:t>
              </a:r>
              <a:r>
                <a:rPr lang="cs-CZ" sz="2400" b="1" dirty="0" smtClean="0">
                  <a:solidFill>
                    <a:schemeClr val="tx2"/>
                  </a:solidFill>
                </a:rPr>
                <a:t>obcemi</a:t>
              </a:r>
              <a:endParaRPr lang="cs-CZ" sz="2241" i="1" dirty="0">
                <a:solidFill>
                  <a:schemeClr val="tx2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400" dirty="0" smtClean="0">
                  <a:solidFill>
                    <a:schemeClr val="tx2"/>
                  </a:solidFill>
                </a:rPr>
                <a:t>2026: obcím </a:t>
              </a:r>
              <a:r>
                <a:rPr lang="cs-CZ" sz="2400" dirty="0">
                  <a:solidFill>
                    <a:schemeClr val="tx2"/>
                  </a:solidFill>
                </a:rPr>
                <a:t>s </a:t>
              </a:r>
              <a:r>
                <a:rPr lang="cs-CZ" sz="2400" b="1" dirty="0">
                  <a:solidFill>
                    <a:schemeClr val="tx2"/>
                  </a:solidFill>
                </a:rPr>
                <a:t>počtem dětí a žáků do </a:t>
              </a:r>
              <a:r>
                <a:rPr lang="cs-CZ" sz="2400" b="1" dirty="0" smtClean="0">
                  <a:solidFill>
                    <a:schemeClr val="tx2"/>
                  </a:solidFill>
                </a:rPr>
                <a:t>500 se </a:t>
              </a:r>
              <a:r>
                <a:rPr lang="cs-CZ" sz="2400" b="1" dirty="0">
                  <a:solidFill>
                    <a:schemeClr val="tx2"/>
                  </a:solidFill>
                </a:rPr>
                <a:t>přičte </a:t>
              </a:r>
              <a:r>
                <a:rPr lang="cs-CZ" sz="2400" b="1" dirty="0" smtClean="0">
                  <a:solidFill>
                    <a:schemeClr val="tx2"/>
                  </a:solidFill>
                </a:rPr>
                <a:t>10 </a:t>
              </a:r>
              <a:r>
                <a:rPr lang="cs-CZ" sz="2400" b="1" dirty="0">
                  <a:solidFill>
                    <a:schemeClr val="tx2"/>
                  </a:solidFill>
                </a:rPr>
                <a:t>žáků</a:t>
              </a:r>
              <a:endParaRPr lang="cs-CZ" sz="2400" b="1" dirty="0" smtClean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6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950" y="0"/>
            <a:ext cx="11515725" cy="9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/>
              <a:t>Přepočítací školské koeficienty – obce</a:t>
            </a:r>
            <a:endParaRPr lang="cs-CZ" sz="2800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22</a:t>
            </a:fld>
            <a:endParaRPr lang="cs-CZ" sz="12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21091"/>
              </p:ext>
            </p:extLst>
          </p:nvPr>
        </p:nvGraphicFramePr>
        <p:xfrm>
          <a:off x="890459" y="998925"/>
          <a:ext cx="9850792" cy="524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List" r:id="rId3" imgW="5791084" imgH="3086100" progId="Excel.Sheet.12">
                  <p:embed/>
                </p:oleObj>
              </mc:Choice>
              <mc:Fallback>
                <p:oleObj name="List" r:id="rId3" imgW="5791084" imgH="3086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0459" y="998925"/>
                        <a:ext cx="9850792" cy="524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2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9525"/>
            <a:ext cx="11525250" cy="990000"/>
          </a:xfrm>
        </p:spPr>
        <p:txBody>
          <a:bodyPr/>
          <a:lstStyle/>
          <a:p>
            <a:r>
              <a:rPr lang="cs-CZ" sz="2800" dirty="0"/>
              <a:t>Doporučení pro rozpočet po schválení novely RUD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1043724" y="916693"/>
            <a:ext cx="4652481" cy="11829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>
                <a:solidFill>
                  <a:srgbClr val="2896D4"/>
                </a:solidFill>
                <a:ea typeface="Roboto Slab" pitchFamily="2" charset="0"/>
              </a:rPr>
              <a:t>CO UDĚLAT NA KONCI ROKU 2025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zahrnout </a:t>
            </a:r>
            <a:r>
              <a:rPr lang="cs-CZ" sz="2000" b="1" dirty="0" smtClean="0"/>
              <a:t>zvýšené daňové příjmy </a:t>
            </a:r>
            <a:r>
              <a:rPr lang="cs-CZ" sz="2000" dirty="0" smtClean="0"/>
              <a:t>do návrhu rozpočtu ÚSC</a:t>
            </a: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19" y="1430476"/>
            <a:ext cx="457272" cy="484170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515191" y="2128241"/>
            <a:ext cx="5703959" cy="2299920"/>
            <a:chOff x="515191" y="2128241"/>
            <a:chExt cx="5703959" cy="2299920"/>
          </a:xfrm>
        </p:grpSpPr>
        <p:sp>
          <p:nvSpPr>
            <p:cNvPr id="7" name="Zástupný symbol pro text 3"/>
            <p:cNvSpPr txBox="1">
              <a:spLocks/>
            </p:cNvSpPr>
            <p:nvPr/>
          </p:nvSpPr>
          <p:spPr>
            <a:xfrm>
              <a:off x="1043724" y="2128241"/>
              <a:ext cx="5175426" cy="2299920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zahrnout</a:t>
              </a:r>
              <a:r>
                <a:rPr lang="cs-CZ" sz="2000" b="1" dirty="0" smtClean="0"/>
                <a:t> výdaje </a:t>
              </a:r>
              <a:r>
                <a:rPr lang="cs-CZ" sz="2000" dirty="0" smtClean="0"/>
                <a:t>na NPP a ONIV do </a:t>
              </a:r>
              <a:r>
                <a:rPr lang="cs-CZ" sz="2000" b="1" dirty="0" smtClean="0"/>
                <a:t>návrhu rozpočtu ÚSC </a:t>
              </a:r>
              <a:r>
                <a:rPr lang="cs-CZ" sz="2000" dirty="0" smtClean="0"/>
                <a:t>na rok 2026</a:t>
              </a:r>
            </a:p>
            <a:p>
              <a:pPr marL="342900" lvl="1" indent="-342900"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r>
                <a:rPr lang="cs-CZ" sz="2000" b="1" dirty="0" smtClean="0"/>
                <a:t>navýšení příspěvku na provoz </a:t>
              </a:r>
              <a:r>
                <a:rPr lang="cs-CZ" sz="2000" dirty="0" smtClean="0"/>
                <a:t>dle dohod se školami</a:t>
              </a:r>
            </a:p>
            <a:p>
              <a:pPr marL="342900" lvl="1" indent="-342900"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r>
                <a:rPr lang="cs-CZ" sz="2000" b="1" dirty="0" smtClean="0"/>
                <a:t>není povinné stanovit </a:t>
              </a:r>
              <a:r>
                <a:rPr lang="cs-CZ" sz="2000" dirty="0" smtClean="0"/>
                <a:t>objem prostředků na platy NPP </a:t>
              </a:r>
              <a:r>
                <a:rPr lang="cs-CZ" sz="2000" b="1" dirty="0" smtClean="0"/>
                <a:t>jako závazný ukazatel</a:t>
              </a:r>
              <a:endParaRPr lang="cs-CZ" sz="2000" b="1" u="sng" dirty="0" smtClean="0"/>
            </a:p>
          </p:txBody>
        </p:sp>
        <p:pic>
          <p:nvPicPr>
            <p:cNvPr id="3" name="Obrázek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191" y="2249965"/>
              <a:ext cx="504000" cy="486000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/>
        </p:nvGrpSpPr>
        <p:grpSpPr>
          <a:xfrm>
            <a:off x="504468" y="4342845"/>
            <a:ext cx="5714958" cy="1214032"/>
            <a:chOff x="504468" y="4342845"/>
            <a:chExt cx="5714958" cy="1214032"/>
          </a:xfrm>
        </p:grpSpPr>
        <p:sp>
          <p:nvSpPr>
            <p:cNvPr id="8" name="Zástupný symbol pro text 3"/>
            <p:cNvSpPr txBox="1">
              <a:spLocks/>
            </p:cNvSpPr>
            <p:nvPr/>
          </p:nvSpPr>
          <p:spPr>
            <a:xfrm>
              <a:off x="1044000" y="4382378"/>
              <a:ext cx="5175426" cy="1174499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zřizovatel </a:t>
              </a:r>
              <a:r>
                <a:rPr lang="cs-CZ" sz="2000" b="1" dirty="0" smtClean="0"/>
                <a:t>může </a:t>
              </a:r>
              <a:r>
                <a:rPr lang="cs-CZ" sz="2000" dirty="0" smtClean="0"/>
                <a:t>(ale nemusí) </a:t>
              </a:r>
              <a:r>
                <a:rPr lang="cs-CZ" sz="2000" b="1" dirty="0" smtClean="0"/>
                <a:t>stanovit při </a:t>
              </a:r>
              <a:r>
                <a:rPr lang="cs-CZ" sz="2000" b="1" u="sng" dirty="0" smtClean="0"/>
                <a:t>rozpisu</a:t>
              </a:r>
              <a:r>
                <a:rPr lang="cs-CZ" sz="2000" b="1" dirty="0" smtClean="0"/>
                <a:t> příspěvku </a:t>
              </a:r>
              <a:r>
                <a:rPr lang="cs-CZ" sz="2000" dirty="0" smtClean="0"/>
                <a:t>prostředky na platy NPP jako </a:t>
              </a:r>
              <a:r>
                <a:rPr lang="cs-CZ" sz="2000" b="1" dirty="0" smtClean="0"/>
                <a:t>závazný ukazatel</a:t>
              </a: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468" y="4342845"/>
              <a:ext cx="514723" cy="504000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473254" y="5567923"/>
            <a:ext cx="5745896" cy="797697"/>
            <a:chOff x="473254" y="5567923"/>
            <a:chExt cx="5745896" cy="797697"/>
          </a:xfrm>
        </p:grpSpPr>
        <p:sp>
          <p:nvSpPr>
            <p:cNvPr id="10" name="Zástupný symbol pro text 3"/>
            <p:cNvSpPr txBox="1">
              <a:spLocks/>
            </p:cNvSpPr>
            <p:nvPr/>
          </p:nvSpPr>
          <p:spPr>
            <a:xfrm>
              <a:off x="1043724" y="5567923"/>
              <a:ext cx="5175426" cy="797697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b="1" dirty="0" smtClean="0"/>
                <a:t>MŠMT </a:t>
              </a:r>
              <a:r>
                <a:rPr lang="cs-CZ" sz="2000" dirty="0" smtClean="0"/>
                <a:t>pokryje prosincové platy vyplácené v lednovém výplatním termínu</a:t>
              </a:r>
              <a:endParaRPr lang="cs-CZ" sz="2000" b="1" dirty="0"/>
            </a:p>
          </p:txBody>
        </p:sp>
        <p:pic>
          <p:nvPicPr>
            <p:cNvPr id="11" name="Obrázek 1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254" y="5693350"/>
              <a:ext cx="540000" cy="468000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/>
        </p:nvGrpSpPr>
        <p:grpSpPr>
          <a:xfrm>
            <a:off x="6469200" y="4221127"/>
            <a:ext cx="5588221" cy="1215354"/>
            <a:chOff x="504468" y="4342845"/>
            <a:chExt cx="5637883" cy="1215354"/>
          </a:xfrm>
        </p:grpSpPr>
        <p:sp>
          <p:nvSpPr>
            <p:cNvPr id="17" name="Zástupný symbol pro text 3"/>
            <p:cNvSpPr txBox="1">
              <a:spLocks/>
            </p:cNvSpPr>
            <p:nvPr/>
          </p:nvSpPr>
          <p:spPr>
            <a:xfrm>
              <a:off x="966925" y="4383700"/>
              <a:ext cx="5175426" cy="1174499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b="1" dirty="0" smtClean="0"/>
                <a:t>školy začnou čerpat z rozpočtu ÚSC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r>
                <a:rPr lang="cs-CZ" sz="2000" dirty="0" smtClean="0"/>
                <a:t>první platy z rozpočtu ÚSC vyplatí školy v únoru</a:t>
              </a: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468" y="4342845"/>
              <a:ext cx="514723" cy="504000"/>
            </a:xfrm>
            <a:prstGeom prst="rect">
              <a:avLst/>
            </a:prstGeom>
          </p:spPr>
        </p:pic>
      </p:grpSp>
      <p:grpSp>
        <p:nvGrpSpPr>
          <p:cNvPr id="20" name="Skupina 19"/>
          <p:cNvGrpSpPr/>
          <p:nvPr/>
        </p:nvGrpSpPr>
        <p:grpSpPr>
          <a:xfrm>
            <a:off x="6356124" y="916693"/>
            <a:ext cx="5701297" cy="2754793"/>
            <a:chOff x="6468525" y="913439"/>
            <a:chExt cx="5659678" cy="2754793"/>
          </a:xfrm>
        </p:grpSpPr>
        <p:sp>
          <p:nvSpPr>
            <p:cNvPr id="15" name="Zástupný symbol pro text 3"/>
            <p:cNvSpPr txBox="1">
              <a:spLocks/>
            </p:cNvSpPr>
            <p:nvPr/>
          </p:nvSpPr>
          <p:spPr>
            <a:xfrm>
              <a:off x="6902872" y="913439"/>
              <a:ext cx="5225331" cy="2754793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cs-CZ" sz="2000" b="1" u="sng" dirty="0" smtClean="0">
                  <a:solidFill>
                    <a:srgbClr val="2896D4"/>
                  </a:solidFill>
                  <a:ea typeface="Roboto Slab" pitchFamily="2" charset="0"/>
                </a:rPr>
                <a:t>CO NASTANE V ROCE 2026</a:t>
              </a:r>
            </a:p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ÚSC </a:t>
              </a:r>
              <a:r>
                <a:rPr lang="cs-CZ" sz="2000" dirty="0"/>
                <a:t>v lednu </a:t>
              </a:r>
              <a:r>
                <a:rPr lang="cs-CZ" sz="2000" b="1" dirty="0"/>
                <a:t>obdrží</a:t>
              </a:r>
              <a:r>
                <a:rPr lang="cs-CZ" sz="2000" dirty="0"/>
                <a:t> </a:t>
              </a:r>
              <a:r>
                <a:rPr lang="cs-CZ" sz="2000" b="1" dirty="0"/>
                <a:t>navýšené prostředky </a:t>
              </a:r>
              <a:r>
                <a:rPr lang="cs-CZ" sz="2000" dirty="0" smtClean="0"/>
                <a:t>v RUD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r>
                <a:rPr lang="cs-CZ" sz="2000" dirty="0" smtClean="0"/>
                <a:t>výpočty pro rok 2026 na webu MŠMT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→"/>
              </a:pPr>
              <a:r>
                <a:rPr lang="cs-CZ" sz="2000" dirty="0" smtClean="0">
                  <a:hlinkClick r:id="rId6"/>
                </a:rPr>
                <a:t>https</a:t>
              </a:r>
              <a:r>
                <a:rPr lang="cs-CZ" sz="2000" dirty="0">
                  <a:hlinkClick r:id="rId6"/>
                </a:rPr>
                <a:t>://statis.msmt.gov.cz/nepedagogove</a:t>
              </a:r>
              <a:r>
                <a:rPr lang="cs-CZ" sz="2000" dirty="0" smtClean="0">
                  <a:hlinkClick r:id="rId6"/>
                </a:rPr>
                <a:t>/</a:t>
              </a:r>
              <a:endParaRPr lang="cs-CZ" sz="2000" dirty="0" smtClean="0"/>
            </a:p>
            <a:p>
              <a:pPr>
                <a:lnSpc>
                  <a:spcPct val="100000"/>
                </a:lnSpc>
              </a:pPr>
              <a:r>
                <a:rPr lang="cs-CZ" sz="2000" dirty="0" smtClean="0"/>
                <a:t>metodika na </a:t>
              </a:r>
              <a:r>
                <a:rPr lang="cs-CZ" sz="2000" dirty="0"/>
                <a:t>webu MŠMT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→"/>
              </a:pPr>
              <a:r>
                <a:rPr lang="cs-CZ" sz="2000" dirty="0">
                  <a:hlinkClick r:id="rId7"/>
                </a:rPr>
                <a:t>https</a:t>
              </a:r>
              <a:r>
                <a:rPr lang="cs-CZ" sz="2000" dirty="0" smtClean="0">
                  <a:hlinkClick r:id="rId7"/>
                </a:rPr>
                <a:t>://edu.gov.cz</a:t>
              </a:r>
              <a:endParaRPr lang="cs-CZ" sz="2000" dirty="0"/>
            </a:p>
          </p:txBody>
        </p:sp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8525" y="1430476"/>
              <a:ext cx="485775" cy="457200"/>
            </a:xfrm>
            <a:prstGeom prst="rect">
              <a:avLst/>
            </a:prstGeom>
          </p:spPr>
        </p:pic>
      </p:grpSp>
      <p:grpSp>
        <p:nvGrpSpPr>
          <p:cNvPr id="21" name="Skupina 20"/>
          <p:cNvGrpSpPr/>
          <p:nvPr/>
        </p:nvGrpSpPr>
        <p:grpSpPr>
          <a:xfrm>
            <a:off x="6469200" y="5556877"/>
            <a:ext cx="5031556" cy="797697"/>
            <a:chOff x="473254" y="5567923"/>
            <a:chExt cx="5031556" cy="797697"/>
          </a:xfrm>
        </p:grpSpPr>
        <p:sp>
          <p:nvSpPr>
            <p:cNvPr id="22" name="Zástupný symbol pro text 3"/>
            <p:cNvSpPr txBox="1">
              <a:spLocks/>
            </p:cNvSpPr>
            <p:nvPr/>
          </p:nvSpPr>
          <p:spPr>
            <a:xfrm>
              <a:off x="1043724" y="5567923"/>
              <a:ext cx="4461086" cy="797697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Pamatovat na NPP v </a:t>
              </a:r>
              <a:r>
                <a:rPr lang="cs-CZ" sz="2000" b="1" dirty="0" smtClean="0"/>
                <a:t>pravidlech rozpočtového provizoria</a:t>
              </a:r>
              <a:endParaRPr lang="cs-CZ" sz="2000" b="1" dirty="0"/>
            </a:p>
          </p:txBody>
        </p:sp>
        <p:pic>
          <p:nvPicPr>
            <p:cNvPr id="23" name="Obrázek 2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254" y="5693350"/>
              <a:ext cx="540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7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9525"/>
            <a:ext cx="11544300" cy="990000"/>
          </a:xfrm>
        </p:spPr>
        <p:txBody>
          <a:bodyPr/>
          <a:lstStyle/>
          <a:p>
            <a:r>
              <a:rPr lang="cs-CZ" sz="2800" dirty="0" smtClean="0"/>
              <a:t>Stanovení příspěvku na provoz školy</a:t>
            </a:r>
            <a:endParaRPr lang="cs-CZ" sz="2800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8463B2-29A6-1FAA-E026-D3CBAC95C0B1}"/>
              </a:ext>
            </a:extLst>
          </p:cNvPr>
          <p:cNvSpPr txBox="1"/>
          <p:nvPr/>
        </p:nvSpPr>
        <p:spPr>
          <a:xfrm>
            <a:off x="85726" y="1041695"/>
            <a:ext cx="12007952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fontAlgn="base">
              <a:buAutoNum type="arabicPeriod"/>
            </a:pPr>
            <a:r>
              <a:rPr lang="cs-CZ" sz="2200" dirty="0" smtClean="0"/>
              <a:t>prostředky </a:t>
            </a:r>
            <a:r>
              <a:rPr lang="cs-CZ" sz="2200" dirty="0"/>
              <a:t>z RUD </a:t>
            </a:r>
            <a:r>
              <a:rPr lang="cs-CZ" sz="2200" b="1" dirty="0"/>
              <a:t>nejsou účelově vázány</a:t>
            </a:r>
            <a:r>
              <a:rPr lang="cs-CZ" sz="2200" dirty="0"/>
              <a:t>, ani zřizovatel je nemusí škole účelově vázat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cs-CZ" sz="2200" dirty="0"/>
              <a:t>r</a:t>
            </a:r>
            <a:r>
              <a:rPr lang="cs-CZ" sz="2200" dirty="0" smtClean="0"/>
              <a:t>ozpočet </a:t>
            </a:r>
            <a:r>
              <a:rPr lang="cs-CZ" sz="2200" dirty="0"/>
              <a:t>školy se obvykle bude skládat z prostředků na: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provoz</a:t>
            </a:r>
            <a:endParaRPr lang="cs-CZ" sz="2000" dirty="0"/>
          </a:p>
          <a:p>
            <a:pPr lvl="3">
              <a:lnSpc>
                <a:spcPct val="150000"/>
              </a:lnSpc>
            </a:pP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cs-CZ" sz="2000" dirty="0" smtClean="0"/>
              <a:t> </a:t>
            </a:r>
            <a:r>
              <a:rPr lang="cs-CZ" sz="2000" dirty="0"/>
              <a:t>jako </a:t>
            </a:r>
            <a:r>
              <a:rPr lang="cs-CZ" sz="2000" dirty="0" smtClean="0"/>
              <a:t>dosud (spotřeba energií a jiné provozní náklady</a:t>
            </a:r>
          </a:p>
          <a:p>
            <a:pPr lvl="3">
              <a:lnSpc>
                <a:spcPct val="150000"/>
              </a:lnSpc>
            </a:pP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000" b="1" dirty="0" smtClean="0"/>
              <a:t>ONIV</a:t>
            </a:r>
          </a:p>
          <a:p>
            <a:pPr lvl="3">
              <a:lnSpc>
                <a:spcPct val="150000"/>
              </a:lnSpc>
            </a:pP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000" b="1" dirty="0" smtClean="0"/>
              <a:t>nepedagogickou práci: </a:t>
            </a:r>
            <a:r>
              <a:rPr lang="cs-CZ" sz="2000" dirty="0" smtClean="0"/>
              <a:t>platy</a:t>
            </a:r>
            <a:r>
              <a:rPr lang="cs-CZ" sz="2000" dirty="0"/>
              <a:t>, odvody, FKSP, náhrady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cs-CZ" sz="2200" dirty="0"/>
              <a:t>o</a:t>
            </a:r>
            <a:r>
              <a:rPr lang="cs-CZ" sz="2200" dirty="0" smtClean="0"/>
              <a:t>rientaci </a:t>
            </a:r>
            <a:r>
              <a:rPr lang="cs-CZ" sz="2200" dirty="0"/>
              <a:t>mohou poskytnout: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cap="all" dirty="0" smtClean="0"/>
              <a:t>výkaz </a:t>
            </a:r>
            <a:r>
              <a:rPr lang="cs-CZ" cap="all" dirty="0"/>
              <a:t>o zaměstnancích a mzdových </a:t>
            </a:r>
            <a:r>
              <a:rPr lang="cs-CZ" cap="all" dirty="0" smtClean="0"/>
              <a:t>prostředcích (P1-04)</a:t>
            </a:r>
            <a:endParaRPr lang="cs-CZ" cap="all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hlinkClick r:id="rId2"/>
              </a:rPr>
              <a:t>rozpis </a:t>
            </a:r>
            <a:r>
              <a:rPr lang="cs-CZ" sz="2000" dirty="0">
                <a:hlinkClick r:id="rId2"/>
              </a:rPr>
              <a:t>rozpočtu MŠMT</a:t>
            </a:r>
            <a:r>
              <a:rPr lang="cs-CZ" sz="2000" dirty="0"/>
              <a:t>  v roce 2025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hlinkClick r:id="rId3"/>
              </a:rPr>
              <a:t>krajské normativy </a:t>
            </a:r>
            <a:r>
              <a:rPr lang="cs-CZ" sz="2000" dirty="0" smtClean="0">
                <a:hlinkClick r:id="rId3"/>
              </a:rPr>
              <a:t>pro </a:t>
            </a:r>
            <a:r>
              <a:rPr lang="cs-CZ" sz="2000" dirty="0">
                <a:hlinkClick r:id="rId3"/>
              </a:rPr>
              <a:t>jídelny</a:t>
            </a:r>
            <a:r>
              <a:rPr lang="cs-CZ" sz="2000" dirty="0"/>
              <a:t> na rok 2025 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cs-CZ" sz="2200" dirty="0"/>
              <a:t>z</a:t>
            </a:r>
            <a:r>
              <a:rPr lang="cs-CZ" sz="2200" dirty="0" smtClean="0"/>
              <a:t>ohlednit </a:t>
            </a:r>
            <a:r>
              <a:rPr lang="cs-CZ" sz="2200" dirty="0"/>
              <a:t>situaci konkrétní školy (personální kapacity, technické vybavení </a:t>
            </a:r>
            <a:r>
              <a:rPr lang="cs-CZ" sz="2200" dirty="0" smtClean="0"/>
              <a:t>atd.)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949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9525"/>
            <a:ext cx="11525250" cy="990000"/>
          </a:xfrm>
        </p:spPr>
        <p:txBody>
          <a:bodyPr/>
          <a:lstStyle/>
          <a:p>
            <a:r>
              <a:rPr lang="cs-CZ" sz="2800" dirty="0" smtClean="0"/>
              <a:t>Financování školního stravování</a:t>
            </a:r>
            <a:endParaRPr lang="cs-CZ" sz="2800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23B2F46-50AF-30D5-5BA8-7FEEF74878A9}"/>
              </a:ext>
            </a:extLst>
          </p:cNvPr>
          <p:cNvSpPr txBox="1"/>
          <p:nvPr/>
        </p:nvSpPr>
        <p:spPr>
          <a:xfrm>
            <a:off x="442784" y="1540549"/>
            <a:ext cx="10661083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zřizovatel </a:t>
            </a:r>
            <a:r>
              <a:rPr lang="cs-CZ" sz="2400" dirty="0">
                <a:solidFill>
                  <a:srgbClr val="FF0000"/>
                </a:solidFill>
                <a:latin typeface="+mj-lt"/>
                <a:ea typeface="+mn-lt"/>
                <a:cs typeface="+mn-lt"/>
              </a:rPr>
              <a:t>nově</a:t>
            </a:r>
            <a:r>
              <a:rPr lang="cs-CZ" sz="2400" dirty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 hradí </a:t>
            </a:r>
            <a:r>
              <a:rPr lang="cs-CZ" sz="2400" b="1" dirty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veškeré náklady na provoz a platy </a:t>
            </a:r>
            <a:r>
              <a:rPr lang="cs-CZ" sz="2400" b="1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zaměstnanců</a:t>
            </a:r>
            <a:endParaRPr lang="cs-CZ" sz="2400" b="1" dirty="0">
              <a:solidFill>
                <a:srgbClr val="000000"/>
              </a:solidFill>
              <a:latin typeface="+mj-lt"/>
              <a:ea typeface="+mn-lt"/>
              <a:cs typeface="+mn-lt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žák </a:t>
            </a:r>
            <a:r>
              <a:rPr lang="cs-CZ" sz="2400" dirty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nadále hradí </a:t>
            </a:r>
            <a:r>
              <a:rPr lang="cs-CZ" sz="2400" b="1" dirty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pouze </a:t>
            </a:r>
            <a:r>
              <a:rPr lang="cs-CZ" sz="2400" b="1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suroviny</a:t>
            </a:r>
            <a:endParaRPr lang="cs-CZ" sz="2400" b="1" dirty="0">
              <a:solidFill>
                <a:srgbClr val="000000"/>
              </a:solidFill>
              <a:latin typeface="+mj-lt"/>
              <a:ea typeface="+mn-lt"/>
              <a:cs typeface="+mn-lt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RUD jde </a:t>
            </a:r>
            <a:r>
              <a:rPr lang="cs-CZ" sz="2400" b="1" dirty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za </a:t>
            </a:r>
            <a:r>
              <a:rPr lang="cs-CZ" sz="2400" b="1" dirty="0" smtClean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žákem</a:t>
            </a:r>
            <a:r>
              <a:rPr lang="cs-CZ" sz="2400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, </a:t>
            </a:r>
            <a:r>
              <a:rPr lang="cs-CZ" sz="2400" dirty="0">
                <a:solidFill>
                  <a:srgbClr val="C00000"/>
                </a:solidFill>
                <a:latin typeface="+mj-lt"/>
                <a:ea typeface="+mn-lt"/>
                <a:cs typeface="+mn-lt"/>
              </a:rPr>
              <a:t>nikoli za </a:t>
            </a:r>
            <a:r>
              <a:rPr lang="cs-CZ" sz="2400" dirty="0" smtClean="0">
                <a:solidFill>
                  <a:srgbClr val="C00000"/>
                </a:solidFill>
                <a:latin typeface="+mj-lt"/>
                <a:ea typeface="+mn-lt"/>
                <a:cs typeface="+mn-lt"/>
              </a:rPr>
              <a:t>stravovaným</a:t>
            </a:r>
            <a:endParaRPr lang="cs-CZ" sz="2400" dirty="0">
              <a:latin typeface="+mj-lt"/>
            </a:endParaRP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kalkulace </a:t>
            </a:r>
            <a:r>
              <a:rPr lang="cs-CZ" sz="2200" dirty="0">
                <a:solidFill>
                  <a:srgbClr val="000000"/>
                </a:solidFill>
                <a:ea typeface="+mn-lt"/>
                <a:cs typeface="+mn-lt"/>
              </a:rPr>
              <a:t>úplných nákladů pro </a:t>
            </a: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stanovení </a:t>
            </a:r>
            <a:r>
              <a:rPr lang="cs-CZ" sz="2200" dirty="0">
                <a:solidFill>
                  <a:srgbClr val="000000"/>
                </a:solidFill>
                <a:ea typeface="+mn-lt"/>
                <a:cs typeface="+mn-lt"/>
              </a:rPr>
              <a:t>ceny </a:t>
            </a: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jídla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zřizovatel alokuje příspěvek jídelně v návaznosti na výkony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pokud stravování poskytuje </a:t>
            </a:r>
            <a:r>
              <a:rPr lang="cs-CZ" sz="2200" b="1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organizace jiného zřizovatele</a:t>
            </a:r>
          </a:p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nutná úprava smluvního vztahu </a:t>
            </a:r>
            <a:r>
              <a:rPr lang="cs-CZ" sz="2200" dirty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mezi školou a školní jídelnou (veřejnou či soukromou) – </a:t>
            </a:r>
            <a:r>
              <a:rPr lang="cs-CZ" sz="2200" dirty="0" smtClean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nebo mezi zřizovateli</a:t>
            </a:r>
          </a:p>
        </p:txBody>
      </p:sp>
    </p:spTree>
    <p:extLst>
      <p:ext uri="{BB962C8B-B14F-4D97-AF65-F5344CB8AC3E}">
        <p14:creationId xmlns:p14="http://schemas.microsoft.com/office/powerpoint/2010/main" val="39859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9525"/>
            <a:ext cx="11544300" cy="990000"/>
          </a:xfrm>
        </p:spPr>
        <p:txBody>
          <a:bodyPr/>
          <a:lstStyle/>
          <a:p>
            <a:r>
              <a:rPr lang="cs-CZ" sz="2800" dirty="0">
                <a:solidFill>
                  <a:schemeClr val="accent5"/>
                </a:solidFill>
              </a:rPr>
              <a:t>Školní jídelna: </a:t>
            </a:r>
            <a:r>
              <a:rPr lang="cs-CZ" sz="2800" dirty="0" smtClean="0"/>
              <a:t>komplexní propojený </a:t>
            </a:r>
            <a:r>
              <a:rPr lang="cs-CZ" sz="2800" dirty="0"/>
              <a:t>systém nákladů</a:t>
            </a:r>
            <a:endParaRPr lang="cs-CZ" sz="2800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26</a:t>
            </a:fld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728533" y="1209075"/>
            <a:ext cx="11072942" cy="477297"/>
            <a:chOff x="728533" y="1209075"/>
            <a:chExt cx="11072942" cy="477297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1209075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největší </a:t>
              </a:r>
              <a:r>
                <a:rPr lang="cs-CZ" sz="2400" dirty="0"/>
                <a:t>spotřeba energií je </a:t>
              </a:r>
              <a:r>
                <a:rPr lang="cs-CZ" sz="2400" dirty="0" smtClean="0"/>
                <a:t>ve školní </a:t>
              </a:r>
              <a:r>
                <a:rPr lang="cs-CZ" sz="2400" dirty="0"/>
                <a:t>kuchyni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16" name="Obrázek 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533" y="1290372"/>
              <a:ext cx="396000" cy="396000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728533" y="1809150"/>
            <a:ext cx="11072942" cy="467140"/>
            <a:chOff x="728533" y="1809150"/>
            <a:chExt cx="11072942" cy="467140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1809150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technologie </a:t>
              </a:r>
              <a:r>
                <a:rPr lang="cs-CZ" sz="2400" dirty="0"/>
                <a:t>jsou vzájemně provázané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17" name="Obrázek 1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533" y="1880290"/>
              <a:ext cx="396000" cy="396000"/>
            </a:xfrm>
            <a:prstGeom prst="rect">
              <a:avLst/>
            </a:prstGeom>
          </p:spPr>
        </p:pic>
      </p:grpSp>
      <p:grpSp>
        <p:nvGrpSpPr>
          <p:cNvPr id="21" name="Skupina 20"/>
          <p:cNvGrpSpPr/>
          <p:nvPr/>
        </p:nvGrpSpPr>
        <p:grpSpPr>
          <a:xfrm>
            <a:off x="723059" y="2409225"/>
            <a:ext cx="11078416" cy="461665"/>
            <a:chOff x="723059" y="2409225"/>
            <a:chExt cx="11078416" cy="461665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2409225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levné zařízení </a:t>
              </a:r>
              <a:r>
                <a:rPr lang="cs-CZ" sz="2400" dirty="0"/>
                <a:t>může zvýšit jiné </a:t>
              </a:r>
              <a:r>
                <a:rPr lang="cs-CZ" sz="2400" dirty="0" smtClean="0"/>
                <a:t>provozní náklady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20" name="Obrázek 1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059" y="2442057"/>
              <a:ext cx="396000" cy="396000"/>
            </a:xfrm>
            <a:prstGeom prst="rect">
              <a:avLst/>
            </a:prstGeom>
          </p:spPr>
        </p:pic>
      </p:grpSp>
      <p:grpSp>
        <p:nvGrpSpPr>
          <p:cNvPr id="23" name="Skupina 22"/>
          <p:cNvGrpSpPr/>
          <p:nvPr/>
        </p:nvGrpSpPr>
        <p:grpSpPr>
          <a:xfrm>
            <a:off x="651059" y="3009300"/>
            <a:ext cx="11150416" cy="463504"/>
            <a:chOff x="651059" y="3009300"/>
            <a:chExt cx="11150416" cy="463504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3009300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zastaralé </a:t>
              </a:r>
              <a:r>
                <a:rPr lang="cs-CZ" sz="2400" dirty="0"/>
                <a:t>technologie = vyšší </a:t>
              </a:r>
              <a:r>
                <a:rPr lang="cs-CZ" sz="2400" dirty="0" smtClean="0"/>
                <a:t>spotřeba energií, méně kvalitní jídlo </a:t>
              </a:r>
              <a:r>
                <a:rPr lang="cs-CZ" sz="2400" dirty="0"/>
                <a:t>a více práce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22" name="Obrázek 2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059" y="3076804"/>
              <a:ext cx="468000" cy="396000"/>
            </a:xfrm>
            <a:prstGeom prst="rect">
              <a:avLst/>
            </a:prstGeom>
          </p:spPr>
        </p:pic>
      </p:grpSp>
      <p:grpSp>
        <p:nvGrpSpPr>
          <p:cNvPr id="25" name="Skupina 24"/>
          <p:cNvGrpSpPr/>
          <p:nvPr/>
        </p:nvGrpSpPr>
        <p:grpSpPr>
          <a:xfrm>
            <a:off x="689159" y="3657000"/>
            <a:ext cx="11112316" cy="467139"/>
            <a:chOff x="689159" y="4209450"/>
            <a:chExt cx="11112316" cy="467139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4209450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rozhodnutí </a:t>
              </a:r>
              <a:r>
                <a:rPr lang="cs-CZ" sz="2400" dirty="0"/>
                <a:t>v kuchyni přímo dopadají na rozpočet obce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24" name="Obrázek 23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159" y="4280589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6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9525"/>
            <a:ext cx="11544300" cy="990000"/>
          </a:xfrm>
        </p:spPr>
        <p:txBody>
          <a:bodyPr/>
          <a:lstStyle/>
          <a:p>
            <a:r>
              <a:rPr lang="cs-CZ" sz="2800" dirty="0">
                <a:solidFill>
                  <a:schemeClr val="accent5"/>
                </a:solidFill>
              </a:rPr>
              <a:t>Školní jídelna: </a:t>
            </a:r>
            <a:r>
              <a:rPr lang="pl-PL" sz="2800" dirty="0" smtClean="0"/>
              <a:t>co </a:t>
            </a:r>
            <a:r>
              <a:rPr lang="pl-PL" sz="2800" dirty="0"/>
              <a:t>má obec řešit, aby </a:t>
            </a:r>
            <a:r>
              <a:rPr lang="pl-PL" sz="2800" dirty="0" smtClean="0"/>
              <a:t>byl provoz efektivní?</a:t>
            </a:r>
            <a:endParaRPr lang="cs-CZ" sz="2800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27</a:t>
            </a:fld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689159" y="1209075"/>
            <a:ext cx="11112316" cy="467140"/>
            <a:chOff x="689159" y="1209075"/>
            <a:chExt cx="11112316" cy="467140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1209075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technologický </a:t>
              </a:r>
              <a:r>
                <a:rPr lang="cs-CZ" sz="2400" dirty="0"/>
                <a:t>a energetický audit kuchyně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3" name="Obrázek 2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159" y="1280215"/>
              <a:ext cx="468000" cy="396000"/>
            </a:xfrm>
            <a:prstGeom prst="rect">
              <a:avLst/>
            </a:prstGeom>
          </p:spPr>
        </p:pic>
      </p:grpSp>
      <p:grpSp>
        <p:nvGrpSpPr>
          <p:cNvPr id="10" name="Skupina 9"/>
          <p:cNvGrpSpPr/>
          <p:nvPr/>
        </p:nvGrpSpPr>
        <p:grpSpPr>
          <a:xfrm>
            <a:off x="719893" y="1809150"/>
            <a:ext cx="11081582" cy="830997"/>
            <a:chOff x="719893" y="1809150"/>
            <a:chExt cx="11081582" cy="830997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1809150"/>
              <a:ext cx="10682416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nekupovat </a:t>
              </a:r>
              <a:r>
                <a:rPr lang="cs-CZ" sz="2400" dirty="0"/>
                <a:t>jen podle </a:t>
              </a:r>
              <a:r>
                <a:rPr lang="cs-CZ" sz="2400" dirty="0" smtClean="0"/>
                <a:t>ceny – zohlednit provázanost </a:t>
              </a:r>
              <a:r>
                <a:rPr lang="cs-CZ" sz="2400" dirty="0"/>
                <a:t>všech zařízení </a:t>
              </a:r>
              <a:r>
                <a:rPr lang="cs-CZ" sz="2400" dirty="0" smtClean="0"/>
                <a:t>a </a:t>
              </a:r>
              <a:r>
                <a:rPr lang="cs-CZ" sz="2400" dirty="0"/>
                <a:t>efektivitu provozu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8" name="Obrázek 7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893" y="1885558"/>
              <a:ext cx="432000" cy="396000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/>
        </p:nvGrpSpPr>
        <p:grpSpPr>
          <a:xfrm>
            <a:off x="707159" y="2799750"/>
            <a:ext cx="11094316" cy="461665"/>
            <a:chOff x="707159" y="2409225"/>
            <a:chExt cx="11094316" cy="461665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2409225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moderní </a:t>
              </a:r>
              <a:r>
                <a:rPr lang="cs-CZ" sz="2400" dirty="0"/>
                <a:t>multifunkční technologie </a:t>
              </a:r>
              <a:r>
                <a:rPr lang="cs-CZ" sz="2400" dirty="0" smtClean="0"/>
                <a:t>– šetří </a:t>
              </a:r>
              <a:r>
                <a:rPr lang="cs-CZ" sz="2400" dirty="0"/>
                <a:t>energie i lidi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12" name="Obrázek 11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159" y="2447429"/>
              <a:ext cx="432000" cy="396000"/>
            </a:xfrm>
            <a:prstGeom prst="rect">
              <a:avLst/>
            </a:prstGeom>
          </p:spPr>
        </p:pic>
      </p:grpSp>
      <p:grpSp>
        <p:nvGrpSpPr>
          <p:cNvPr id="26" name="Skupina 25"/>
          <p:cNvGrpSpPr/>
          <p:nvPr/>
        </p:nvGrpSpPr>
        <p:grpSpPr>
          <a:xfrm>
            <a:off x="759059" y="3399825"/>
            <a:ext cx="11042416" cy="461665"/>
            <a:chOff x="759059" y="3009300"/>
            <a:chExt cx="11042416" cy="461665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3009300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řízení </a:t>
              </a:r>
              <a:r>
                <a:rPr lang="cs-CZ" sz="2400" dirty="0"/>
                <a:t>energetických špiček </a:t>
              </a:r>
              <a:r>
                <a:rPr lang="cs-CZ" sz="2400" dirty="0" smtClean="0"/>
                <a:t>– optimalizovat rezervovaný příkon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14" name="Obrázek 1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059" y="3059365"/>
              <a:ext cx="360000" cy="396000"/>
            </a:xfrm>
            <a:prstGeom prst="rect">
              <a:avLst/>
            </a:prstGeom>
          </p:spPr>
        </p:pic>
      </p:grpSp>
      <p:grpSp>
        <p:nvGrpSpPr>
          <p:cNvPr id="28" name="Skupina 27"/>
          <p:cNvGrpSpPr/>
          <p:nvPr/>
        </p:nvGrpSpPr>
        <p:grpSpPr>
          <a:xfrm>
            <a:off x="719893" y="4047525"/>
            <a:ext cx="11081582" cy="461665"/>
            <a:chOff x="719893" y="3657000"/>
            <a:chExt cx="11081582" cy="461665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623B2F46-50AF-30D5-5BA8-7FEEF74878A9}"/>
                </a:ext>
              </a:extLst>
            </p:cNvPr>
            <p:cNvSpPr txBox="1"/>
            <p:nvPr/>
          </p:nvSpPr>
          <p:spPr>
            <a:xfrm>
              <a:off x="1119059" y="3657000"/>
              <a:ext cx="10682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/>
                <a:t>znát </a:t>
              </a:r>
              <a:r>
                <a:rPr lang="cs-CZ" sz="2400" dirty="0"/>
                <a:t>skutečnou cenu jednoho </a:t>
              </a:r>
              <a:r>
                <a:rPr lang="cs-CZ" sz="2400" dirty="0" smtClean="0"/>
                <a:t>jídla – </a:t>
              </a:r>
              <a:r>
                <a:rPr lang="pt-BR" sz="2400" dirty="0"/>
                <a:t>pro efektivní plánování a transparentnost</a:t>
              </a:r>
              <a:endParaRPr lang="cs-CZ" sz="2200" b="1" dirty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pic>
          <p:nvPicPr>
            <p:cNvPr id="27" name="Obrázek 26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893" y="3722665"/>
              <a:ext cx="432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5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9525"/>
            <a:ext cx="11544300" cy="990000"/>
          </a:xfrm>
        </p:spPr>
        <p:txBody>
          <a:bodyPr/>
          <a:lstStyle/>
          <a:p>
            <a:r>
              <a:rPr lang="cs-CZ" sz="2800" dirty="0" smtClean="0"/>
              <a:t>Stanovení ceny jídla</a:t>
            </a:r>
            <a:endParaRPr lang="cs-CZ" sz="2800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23B2F46-50AF-30D5-5BA8-7FEEF74878A9}"/>
              </a:ext>
            </a:extLst>
          </p:cNvPr>
          <p:cNvSpPr txBox="1"/>
          <p:nvPr/>
        </p:nvSpPr>
        <p:spPr>
          <a:xfrm>
            <a:off x="442784" y="742350"/>
            <a:ext cx="11176366" cy="49859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 smtClean="0">
                <a:solidFill>
                  <a:srgbClr val="000000"/>
                </a:solidFill>
                <a:ea typeface="+mn-lt"/>
                <a:cs typeface="+mn-lt"/>
              </a:rPr>
              <a:t>VÝCHODISKO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odhad </a:t>
            </a:r>
            <a:r>
              <a:rPr lang="cs-CZ" sz="2200" dirty="0">
                <a:solidFill>
                  <a:srgbClr val="000000"/>
                </a:solidFill>
                <a:ea typeface="+mn-lt"/>
                <a:cs typeface="+mn-lt"/>
              </a:rPr>
              <a:t>roční plánované výroby </a:t>
            </a: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jídel</a:t>
            </a:r>
          </a:p>
          <a:p>
            <a:pPr>
              <a:spcAft>
                <a:spcPts val="1200"/>
              </a:spcAft>
            </a:pPr>
            <a:r>
              <a:rPr lang="cs-CZ" sz="2200" b="1" dirty="0" smtClean="0">
                <a:solidFill>
                  <a:srgbClr val="000000"/>
                </a:solidFill>
                <a:ea typeface="+mn-lt"/>
                <a:cs typeface="+mn-lt"/>
              </a:rPr>
              <a:t>PARAMETRY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0000"/>
                </a:solidFill>
                <a:ea typeface="+mn-lt"/>
                <a:cs typeface="+mn-lt"/>
              </a:rPr>
              <a:t>OPEX (provozní náklady)</a:t>
            </a:r>
            <a:endParaRPr lang="cs-CZ" sz="2200" dirty="0" smtClean="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cena </a:t>
            </a: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potravin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mzdové náklady zaměstnanců jídelny, včetně odvodů a tvorby FKSP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ostatní provozní náklady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rgbClr val="000000"/>
                </a:solidFill>
                <a:ea typeface="+mn-lt"/>
                <a:cs typeface="+mn-lt"/>
              </a:rPr>
              <a:t>energie, opravy a údržba, spotřební materiál, služby (např. povinné </a:t>
            </a:r>
            <a:r>
              <a:rPr lang="cs-CZ" sz="2000" dirty="0" smtClean="0">
                <a:solidFill>
                  <a:srgbClr val="000000"/>
                </a:solidFill>
                <a:ea typeface="+mn-lt"/>
                <a:cs typeface="+mn-lt"/>
              </a:rPr>
              <a:t>revize)</a:t>
            </a:r>
            <a:endParaRPr lang="cs-CZ" sz="2000" dirty="0" smtClean="0">
              <a:solidFill>
                <a:srgbClr val="000000"/>
              </a:solidFill>
              <a:ea typeface="+mn-lt"/>
              <a:cs typeface="+mn-lt"/>
            </a:endParaRP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rgbClr val="000000"/>
                </a:solidFill>
                <a:ea typeface="+mn-lt"/>
                <a:cs typeface="+mn-lt"/>
              </a:rPr>
              <a:t>administrativa </a:t>
            </a:r>
            <a:r>
              <a:rPr lang="cs-CZ" sz="2000" dirty="0" smtClean="0">
                <a:solidFill>
                  <a:srgbClr val="000000"/>
                </a:solidFill>
                <a:ea typeface="+mn-lt"/>
                <a:cs typeface="+mn-lt"/>
              </a:rPr>
              <a:t>(poměrná část režie školy: účetnictví, IT, školník, úklid, pojištění, </a:t>
            </a:r>
            <a:r>
              <a:rPr lang="cs-CZ" sz="2000" dirty="0" smtClean="0">
                <a:solidFill>
                  <a:srgbClr val="000000"/>
                </a:solidFill>
                <a:ea typeface="+mn-lt"/>
                <a:cs typeface="+mn-lt"/>
              </a:rPr>
              <a:t>…)</a:t>
            </a:r>
            <a:endParaRPr lang="cs-CZ" sz="2200" b="1" dirty="0" smtClean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0000"/>
                </a:solidFill>
                <a:ea typeface="+mn-lt"/>
                <a:cs typeface="+mn-lt"/>
              </a:rPr>
              <a:t>CAPEX (investiční náklady)</a:t>
            </a:r>
            <a:endParaRPr lang="cs-CZ" sz="2200" dirty="0" smtClean="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ea typeface="+mn-lt"/>
                <a:cs typeface="+mn-lt"/>
              </a:rPr>
              <a:t>odpisy budov a zařízení</a:t>
            </a:r>
            <a:endParaRPr lang="cs-CZ" sz="22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14" y="5902731"/>
            <a:ext cx="8658905" cy="8477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14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342900" y="1866900"/>
            <a:ext cx="6991350" cy="2762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4400" b="1" dirty="0" smtClean="0">
                <a:solidFill>
                  <a:srgbClr val="2896D4"/>
                </a:solidFill>
                <a:ea typeface="Roboto Slab" pitchFamily="2" charset="0"/>
              </a:rPr>
              <a:t>Novinky pro rok 2026</a:t>
            </a: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37" y="1423987"/>
            <a:ext cx="42195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6D75EA3-19E8-466D-8FE6-5972CD2ED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91242"/>
              </p:ext>
            </p:extLst>
          </p:nvPr>
        </p:nvGraphicFramePr>
        <p:xfrm>
          <a:off x="1" y="1016213"/>
          <a:ext cx="9201149" cy="462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aoblený obdélník 6">
            <a:extLst>
              <a:ext uri="{FF2B5EF4-FFF2-40B4-BE49-F238E27FC236}">
                <a16:creationId xmlns:a16="http://schemas.microsoft.com/office/drawing/2014/main" id="{F54A07EF-3EC0-4CEA-A84B-2F7FA663D6B4}"/>
              </a:ext>
            </a:extLst>
          </p:cNvPr>
          <p:cNvSpPr/>
          <p:nvPr/>
        </p:nvSpPr>
        <p:spPr>
          <a:xfrm>
            <a:off x="6491454" y="1101558"/>
            <a:ext cx="814222" cy="462296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394F31-3CB9-48DF-BBCB-AF0579A9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0"/>
            <a:ext cx="11513976" cy="810000"/>
          </a:xfrm>
        </p:spPr>
        <p:txBody>
          <a:bodyPr/>
          <a:lstStyle/>
          <a:p>
            <a:r>
              <a:rPr lang="cs-CZ" sz="2800" dirty="0" smtClean="0"/>
              <a:t>Předběžné výsledky hospodaření za rok 2025: </a:t>
            </a:r>
            <a:r>
              <a:rPr lang="cs-CZ" sz="2800" dirty="0" smtClean="0">
                <a:solidFill>
                  <a:schemeClr val="accent5"/>
                </a:solidFill>
              </a:rPr>
              <a:t>přebytek kvůli Praze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868164" y="1101558"/>
            <a:ext cx="3000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obce bez Prahy: </a:t>
            </a:r>
            <a:r>
              <a:rPr lang="cs-CZ" sz="2000" dirty="0" smtClean="0"/>
              <a:t>mírný deficit díky vysokým investicím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Praha: </a:t>
            </a:r>
            <a:r>
              <a:rPr lang="cs-CZ" sz="2000" dirty="0" smtClean="0"/>
              <a:t>opět obří přebytek a nízké investice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kraje: </a:t>
            </a:r>
            <a:r>
              <a:rPr lang="cs-CZ" sz="2000" dirty="0" smtClean="0"/>
              <a:t>vyrovnané hospodaření</a:t>
            </a:r>
            <a:endParaRPr lang="en-GB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11657" y="5638800"/>
            <a:ext cx="109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IISSP</a:t>
            </a:r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0" y="6358659"/>
            <a:ext cx="442784" cy="396000"/>
          </a:xfrm>
          <a:prstGeom prst="rect">
            <a:avLst/>
          </a:prstGeom>
        </p:spPr>
        <p:txBody>
          <a:bodyPr anchor="ctr"/>
          <a:lstStyle/>
          <a:p>
            <a:fld id="{7EB3CF81-40B1-461F-ABB1-DF8E3BDEAF2C}" type="slidenum">
              <a:rPr lang="cs-CZ" sz="1200" smtClean="0"/>
              <a:t>3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485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30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42899" y="0"/>
            <a:ext cx="11534775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2"/>
                </a:solidFill>
              </a:rPr>
              <a:t>N</a:t>
            </a:r>
            <a:r>
              <a:rPr lang="cs-CZ" altLang="cs-CZ" sz="2800" dirty="0" smtClean="0">
                <a:latin typeface="Arial" panose="020B0604020202020204" pitchFamily="34" charset="0"/>
              </a:rPr>
              <a:t>ový </a:t>
            </a:r>
            <a:r>
              <a:rPr lang="cs-CZ" altLang="cs-CZ" sz="2800" dirty="0">
                <a:latin typeface="Arial" panose="020B0604020202020204" pitchFamily="34" charset="0"/>
              </a:rPr>
              <a:t>finanční výkaz FIN </a:t>
            </a:r>
            <a:r>
              <a:rPr lang="cs-CZ" altLang="cs-CZ" sz="2800" dirty="0" smtClean="0">
                <a:latin typeface="Arial" panose="020B0604020202020204" pitchFamily="34" charset="0"/>
              </a:rPr>
              <a:t>2-12M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54518" y="1009142"/>
            <a:ext cx="1122315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>
                <a:sym typeface="Wingdings" panose="05000000000000000000" pitchFamily="2" charset="2"/>
              </a:rPr>
              <a:t>vyhláška </a:t>
            </a:r>
            <a:r>
              <a:rPr lang="cs-CZ" sz="2200" b="1" dirty="0">
                <a:sym typeface="Wingdings" panose="05000000000000000000" pitchFamily="2" charset="2"/>
              </a:rPr>
              <a:t>č. 228/2025 Sb.</a:t>
            </a:r>
            <a:r>
              <a:rPr lang="cs-CZ" sz="2200" dirty="0">
                <a:sym typeface="Wingdings" panose="05000000000000000000" pitchFamily="2" charset="2"/>
              </a:rPr>
              <a:t> (novela vyhlášky č. 5/2014 Sb.)</a:t>
            </a:r>
            <a:endParaRPr lang="cs-CZ" sz="2200" b="1" dirty="0">
              <a:sym typeface="Wingdings" panose="05000000000000000000" pitchFamily="2" charset="2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sym typeface="Wingdings" panose="05000000000000000000" pitchFamily="2" charset="2"/>
              </a:rPr>
              <a:t>úprava</a:t>
            </a:r>
            <a:r>
              <a:rPr lang="cs-CZ" sz="2200" dirty="0">
                <a:sym typeface="Wingdings" panose="05000000000000000000" pitchFamily="2" charset="2"/>
              </a:rPr>
              <a:t> závazného </a:t>
            </a:r>
            <a:r>
              <a:rPr lang="cs-CZ" sz="2200" b="1" dirty="0">
                <a:sym typeface="Wingdings" panose="05000000000000000000" pitchFamily="2" charset="2"/>
              </a:rPr>
              <a:t>vzoru</a:t>
            </a:r>
            <a:r>
              <a:rPr lang="cs-CZ" sz="2200" dirty="0">
                <a:sym typeface="Wingdings" panose="05000000000000000000" pitchFamily="2" charset="2"/>
              </a:rPr>
              <a:t> (místo 10 částí pouze 2 části), zavedení </a:t>
            </a:r>
            <a:r>
              <a:rPr lang="cs-CZ" sz="2200" b="1" dirty="0">
                <a:sym typeface="Wingdings" panose="05000000000000000000" pitchFamily="2" charset="2"/>
              </a:rPr>
              <a:t>identifikátoru partnera </a:t>
            </a:r>
            <a:r>
              <a:rPr lang="cs-CZ" sz="2200" dirty="0" smtClean="0">
                <a:sym typeface="Wingdings" panose="05000000000000000000" pitchFamily="2" charset="2"/>
              </a:rPr>
              <a:t>u </a:t>
            </a:r>
            <a:r>
              <a:rPr lang="cs-CZ" sz="2200" dirty="0">
                <a:sym typeface="Wingdings" panose="05000000000000000000" pitchFamily="2" charset="2"/>
              </a:rPr>
              <a:t>transferů a půjčených </a:t>
            </a:r>
            <a:r>
              <a:rPr lang="cs-CZ" sz="2200" dirty="0" smtClean="0">
                <a:sym typeface="Wingdings" panose="05000000000000000000" pitchFamily="2" charset="2"/>
              </a:rPr>
              <a:t>prostředků, </a:t>
            </a:r>
            <a:r>
              <a:rPr lang="cs-CZ" sz="2200" b="1" dirty="0" smtClean="0">
                <a:sym typeface="Wingdings" panose="05000000000000000000" pitchFamily="2" charset="2"/>
              </a:rPr>
              <a:t>rozšíření </a:t>
            </a:r>
            <a:r>
              <a:rPr lang="cs-CZ" sz="2200" b="1" dirty="0">
                <a:sym typeface="Wingdings" panose="05000000000000000000" pitchFamily="2" charset="2"/>
              </a:rPr>
              <a:t>vykazování </a:t>
            </a:r>
            <a:r>
              <a:rPr lang="cs-CZ" sz="2200" dirty="0">
                <a:sym typeface="Wingdings" panose="05000000000000000000" pitchFamily="2" charset="2"/>
              </a:rPr>
              <a:t>účelového znaku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 smtClean="0">
                <a:latin typeface="Arial" panose="020B0604020202020204" pitchFamily="34" charset="0"/>
              </a:rPr>
              <a:t>DŮVODY</a:t>
            </a:r>
            <a:endParaRPr lang="cs-CZ" altLang="cs-CZ" sz="2400" b="1" dirty="0" smtClean="0">
              <a:latin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>
                <a:sym typeface="Wingdings" panose="05000000000000000000" pitchFamily="2" charset="2"/>
              </a:rPr>
              <a:t>flexibilita: sestavování </a:t>
            </a:r>
            <a:r>
              <a:rPr lang="cs-CZ" sz="2200" b="1" dirty="0">
                <a:sym typeface="Wingdings" panose="05000000000000000000" pitchFamily="2" charset="2"/>
              </a:rPr>
              <a:t>reportů dle potřeb </a:t>
            </a:r>
            <a:r>
              <a:rPr lang="cs-CZ" sz="2200" dirty="0">
                <a:sym typeface="Wingdings" panose="05000000000000000000" pitchFamily="2" charset="2"/>
              </a:rPr>
              <a:t>bez ohledu na strukturu závazného vzoru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sym typeface="Wingdings" panose="05000000000000000000" pitchFamily="2" charset="2"/>
              </a:rPr>
              <a:t>propojení všech hledisek třídění </a:t>
            </a:r>
            <a:r>
              <a:rPr lang="cs-CZ" sz="2200" dirty="0">
                <a:sym typeface="Wingdings" panose="05000000000000000000" pitchFamily="2" charset="2"/>
              </a:rPr>
              <a:t>příjmů, výdajů a financování v jedné části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sym typeface="Wingdings" panose="05000000000000000000" pitchFamily="2" charset="2"/>
              </a:rPr>
              <a:t>významné omezení budoucích úprav </a:t>
            </a:r>
            <a:r>
              <a:rPr lang="cs-CZ" sz="2200" dirty="0">
                <a:sym typeface="Wingdings" panose="05000000000000000000" pitchFamily="2" charset="2"/>
              </a:rPr>
              <a:t>CSÚIS a EKIS ÚSC a </a:t>
            </a:r>
            <a:r>
              <a:rPr lang="cs-CZ" sz="2200" dirty="0" smtClean="0">
                <a:sym typeface="Wingdings" panose="05000000000000000000" pitchFamily="2" charset="2"/>
              </a:rPr>
              <a:t>DSO</a:t>
            </a:r>
            <a:endParaRPr lang="cs-CZ" sz="2200" dirty="0"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sym typeface="Wingdings" panose="05000000000000000000" pitchFamily="2" charset="2"/>
              </a:rPr>
              <a:t>měsíční údaje </a:t>
            </a:r>
            <a:r>
              <a:rPr lang="cs-CZ" sz="2200" dirty="0">
                <a:sym typeface="Wingdings" panose="05000000000000000000" pitchFamily="2" charset="2"/>
              </a:rPr>
              <a:t>o stavu </a:t>
            </a:r>
            <a:r>
              <a:rPr lang="cs-CZ" sz="2200" dirty="0" smtClean="0">
                <a:sym typeface="Wingdings" panose="05000000000000000000" pitchFamily="2" charset="2"/>
              </a:rPr>
              <a:t>prostředků </a:t>
            </a:r>
            <a:r>
              <a:rPr lang="cs-CZ" sz="2200" dirty="0">
                <a:sym typeface="Wingdings" panose="05000000000000000000" pitchFamily="2" charset="2"/>
              </a:rPr>
              <a:t>na </a:t>
            </a:r>
            <a:r>
              <a:rPr lang="cs-CZ" sz="2200" dirty="0" smtClean="0">
                <a:sym typeface="Wingdings" panose="05000000000000000000" pitchFamily="2" charset="2"/>
              </a:rPr>
              <a:t>účtech, </a:t>
            </a:r>
            <a:r>
              <a:rPr lang="cs-CZ" sz="2200" dirty="0">
                <a:sym typeface="Wingdings" panose="05000000000000000000" pitchFamily="2" charset="2"/>
              </a:rPr>
              <a:t>termínovaných vkladech a </a:t>
            </a:r>
            <a:r>
              <a:rPr lang="cs-CZ" sz="2200" dirty="0" smtClean="0">
                <a:sym typeface="Wingdings" panose="05000000000000000000" pitchFamily="2" charset="2"/>
              </a:rPr>
              <a:t>pokladně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identifikace příjemců </a:t>
            </a:r>
            <a:r>
              <a:rPr lang="cs-CZ" sz="2400" b="1" dirty="0"/>
              <a:t>transferů </a:t>
            </a:r>
            <a:r>
              <a:rPr lang="cs-CZ" sz="2400" dirty="0"/>
              <a:t>poskytovaných z územních </a:t>
            </a:r>
            <a:r>
              <a:rPr lang="cs-CZ" sz="2400" dirty="0" smtClean="0"/>
              <a:t>rozpočtů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zvýšení validity údajů </a:t>
            </a:r>
            <a:r>
              <a:rPr lang="cs-CZ" sz="2400" dirty="0">
                <a:sym typeface="Wingdings" panose="05000000000000000000" pitchFamily="2" charset="2"/>
              </a:rPr>
              <a:t> možnost zavedení křížových </a:t>
            </a:r>
            <a:r>
              <a:rPr lang="cs-CZ" sz="2400" dirty="0" smtClean="0">
                <a:sym typeface="Wingdings" panose="05000000000000000000" pitchFamily="2" charset="2"/>
              </a:rPr>
              <a:t>kontrol</a:t>
            </a:r>
          </a:p>
          <a:p>
            <a:pPr>
              <a:spcAft>
                <a:spcPts val="600"/>
              </a:spcAft>
            </a:pPr>
            <a:r>
              <a:rPr lang="cs-CZ" sz="2400" b="1" dirty="0" smtClean="0">
                <a:sym typeface="Wingdings" panose="05000000000000000000" pitchFamily="2" charset="2"/>
              </a:rPr>
              <a:t>KDY?</a:t>
            </a:r>
            <a:endParaRPr lang="cs-CZ" sz="2400" b="1" dirty="0"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anose="05000000000000000000" pitchFamily="2" charset="2"/>
              </a:rPr>
              <a:t>poprvé </a:t>
            </a:r>
            <a:r>
              <a:rPr lang="cs-CZ" sz="2400" dirty="0" smtClean="0">
                <a:sym typeface="Wingdings" panose="05000000000000000000" pitchFamily="2" charset="2"/>
              </a:rPr>
              <a:t>za </a:t>
            </a:r>
            <a:r>
              <a:rPr lang="cs-CZ" sz="2400" b="1" dirty="0">
                <a:sym typeface="Wingdings" panose="05000000000000000000" pitchFamily="2" charset="2"/>
              </a:rPr>
              <a:t>období 1-2/2026 (do 20</a:t>
            </a:r>
            <a:r>
              <a:rPr lang="cs-CZ" sz="2400" b="1" dirty="0" smtClean="0">
                <a:sym typeface="Wingdings" panose="05000000000000000000" pitchFamily="2" charset="2"/>
              </a:rPr>
              <a:t>. 3. 2026)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949" y="-1"/>
            <a:ext cx="11496675" cy="810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sz="2800" dirty="0">
                <a:latin typeface="+mj-lt"/>
                <a:sym typeface="Wingdings" panose="05000000000000000000" pitchFamily="2" charset="2"/>
              </a:rPr>
              <a:t>Rezerva na obnovu vodovodů a kanalizací od roku 2026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543014" y="1095375"/>
            <a:ext cx="11105972" cy="5523634"/>
          </a:xfrm>
        </p:spPr>
        <p:txBody>
          <a:bodyPr>
            <a:noAutofit/>
          </a:bodyPr>
          <a:lstStyle/>
          <a:p>
            <a:pPr marL="269875" lvl="1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j-lt"/>
              </a:rPr>
              <a:t>účinnost </a:t>
            </a:r>
            <a:r>
              <a:rPr lang="cs-CZ" sz="2200" b="1" dirty="0" smtClean="0">
                <a:latin typeface="+mj-lt"/>
              </a:rPr>
              <a:t>k 1. 1. 2026 </a:t>
            </a:r>
            <a:r>
              <a:rPr lang="cs-CZ" sz="2200" dirty="0" smtClean="0">
                <a:latin typeface="+mj-lt"/>
              </a:rPr>
              <a:t>(vyhláška č. 244/2021 Sb.) </a:t>
            </a:r>
            <a:r>
              <a:rPr lang="cs-CZ" sz="2200" dirty="0" smtClean="0">
                <a:latin typeface="+mj-lt"/>
                <a:sym typeface="Wingdings" panose="05000000000000000000" pitchFamily="2" charset="2"/>
              </a:rPr>
              <a:t> stanovena konkrétní pravidla tvorby a použití </a:t>
            </a:r>
            <a:endParaRPr lang="cs-CZ" sz="2200" dirty="0" smtClean="0">
              <a:latin typeface="+mj-lt"/>
            </a:endParaRPr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povinnost </a:t>
            </a:r>
            <a:r>
              <a:rPr lang="cs-CZ" sz="2200" b="1" dirty="0"/>
              <a:t>vlastníka</a:t>
            </a:r>
            <a:r>
              <a:rPr lang="cs-CZ" sz="2200" dirty="0"/>
              <a:t> tvořit </a:t>
            </a:r>
            <a:r>
              <a:rPr lang="cs-CZ" sz="2200" b="1" dirty="0"/>
              <a:t>rezervu na obnovu </a:t>
            </a:r>
            <a:r>
              <a:rPr lang="cs-CZ" sz="2200" b="1" dirty="0" err="1"/>
              <a:t>VaK</a:t>
            </a:r>
            <a:r>
              <a:rPr lang="cs-CZ" sz="2200" dirty="0" smtClean="0">
                <a:latin typeface="+mj-lt"/>
              </a:rPr>
              <a:t> </a:t>
            </a:r>
            <a:endParaRPr lang="cs-CZ" sz="2200" dirty="0">
              <a:latin typeface="+mj-lt"/>
            </a:endParaRPr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latin typeface="+mj-lt"/>
              </a:rPr>
              <a:t>výše </a:t>
            </a:r>
            <a:r>
              <a:rPr lang="cs-CZ" sz="2200" b="1" dirty="0" smtClean="0">
                <a:latin typeface="+mj-lt"/>
              </a:rPr>
              <a:t>rezervy:</a:t>
            </a:r>
            <a:r>
              <a:rPr lang="cs-CZ" sz="2200" dirty="0" smtClean="0">
                <a:latin typeface="+mj-lt"/>
              </a:rPr>
              <a:t> </a:t>
            </a:r>
            <a:r>
              <a:rPr lang="pl-PL" sz="2200" dirty="0">
                <a:latin typeface="+mj-lt"/>
              </a:rPr>
              <a:t>podle </a:t>
            </a:r>
            <a:r>
              <a:rPr lang="pl-PL" sz="2200" b="1" dirty="0">
                <a:latin typeface="+mj-lt"/>
              </a:rPr>
              <a:t>hodnoty majetku</a:t>
            </a:r>
            <a:r>
              <a:rPr lang="pl-PL" sz="2200" dirty="0">
                <a:latin typeface="+mj-lt"/>
              </a:rPr>
              <a:t> a </a:t>
            </a:r>
            <a:r>
              <a:rPr lang="pl-PL" sz="2200" b="1" dirty="0">
                <a:latin typeface="+mj-lt"/>
              </a:rPr>
              <a:t>životnosti infrastruktury</a:t>
            </a:r>
            <a:endParaRPr lang="cs-CZ" sz="2200" dirty="0">
              <a:latin typeface="+mj-lt"/>
            </a:endParaRPr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oddělené sledování peněžních prostředků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prostřednictvím analytického účtu 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nikoliv samostatný BÚ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00" b="1" dirty="0" smtClean="0">
                <a:effectLst/>
                <a:latin typeface="+mj-lt"/>
                <a:ea typeface="Times New Roman" panose="02020603050405020304" pitchFamily="18" charset="0"/>
              </a:rPr>
              <a:t>účetně: </a:t>
            </a:r>
            <a:r>
              <a:rPr lang="cs-CZ" sz="2200" dirty="0" smtClean="0">
                <a:effectLst/>
                <a:latin typeface="+mj-lt"/>
                <a:ea typeface="Times New Roman" panose="02020603050405020304" pitchFamily="18" charset="0"/>
              </a:rPr>
              <a:t>základní 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BÚ </a:t>
            </a:r>
            <a:r>
              <a:rPr lang="cs-CZ" sz="2200" b="1" dirty="0">
                <a:effectLst/>
                <a:latin typeface="+mj-lt"/>
                <a:ea typeface="Times New Roman" panose="02020603050405020304" pitchFamily="18" charset="0"/>
              </a:rPr>
              <a:t>(SÚ 231) 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nebo peněžního fondu </a:t>
            </a:r>
            <a:r>
              <a:rPr lang="cs-CZ" sz="2200" b="1" dirty="0">
                <a:effectLst/>
                <a:latin typeface="+mj-lt"/>
                <a:ea typeface="Times New Roman" panose="02020603050405020304" pitchFamily="18" charset="0"/>
              </a:rPr>
              <a:t>(SÚ 236)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nebo uložit </a:t>
            </a:r>
            <a:r>
              <a:rPr lang="cs-CZ" sz="2200" dirty="0" smtClean="0">
                <a:effectLst/>
                <a:latin typeface="+mj-lt"/>
                <a:ea typeface="Times New Roman" panose="02020603050405020304" pitchFamily="18" charset="0"/>
              </a:rPr>
              <a:t>na </a:t>
            </a:r>
            <a:r>
              <a:rPr lang="cs-CZ" sz="2200" b="1" dirty="0" smtClean="0">
                <a:effectLst/>
                <a:latin typeface="+mj-lt"/>
                <a:ea typeface="Times New Roman" panose="02020603050405020304" pitchFamily="18" charset="0"/>
              </a:rPr>
              <a:t>termínovaný </a:t>
            </a:r>
            <a:r>
              <a:rPr lang="cs-CZ" sz="2200" b="1" dirty="0">
                <a:effectLst/>
                <a:latin typeface="+mj-lt"/>
                <a:ea typeface="Times New Roman" panose="02020603050405020304" pitchFamily="18" charset="0"/>
              </a:rPr>
              <a:t>vklad</a:t>
            </a:r>
            <a:endParaRPr lang="cs-CZ" sz="2200" dirty="0">
              <a:effectLst/>
              <a:latin typeface="+mj-lt"/>
              <a:ea typeface="Aptos" panose="020B0004020202020204" pitchFamily="34" charset="0"/>
            </a:endParaRP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j-lt"/>
              </a:rPr>
              <a:t>zdroj rezervy: </a:t>
            </a:r>
            <a:r>
              <a:rPr lang="cs-CZ" sz="2200" b="1" dirty="0" smtClean="0">
                <a:latin typeface="+mj-lt"/>
              </a:rPr>
              <a:t>vodné </a:t>
            </a:r>
            <a:r>
              <a:rPr lang="cs-CZ" sz="2200" b="1" dirty="0">
                <a:latin typeface="+mj-lt"/>
              </a:rPr>
              <a:t>a </a:t>
            </a:r>
            <a:r>
              <a:rPr lang="cs-CZ" sz="2200" b="1" dirty="0" smtClean="0">
                <a:latin typeface="+mj-lt"/>
              </a:rPr>
              <a:t>stočné</a:t>
            </a:r>
            <a:r>
              <a:rPr lang="cs-CZ" sz="2200" dirty="0" smtClean="0">
                <a:latin typeface="+mj-lt"/>
              </a:rPr>
              <a:t>, </a:t>
            </a:r>
            <a:r>
              <a:rPr lang="cs-CZ" sz="2200" b="1" dirty="0">
                <a:latin typeface="+mj-lt"/>
              </a:rPr>
              <a:t>pachtovného nebo </a:t>
            </a:r>
            <a:r>
              <a:rPr lang="cs-CZ" sz="2200" b="1" dirty="0" smtClean="0">
                <a:latin typeface="+mj-lt"/>
              </a:rPr>
              <a:t>nájemné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+mj-lt"/>
              </a:rPr>
              <a:t>použití rezervy: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200" dirty="0" smtClean="0">
                <a:latin typeface="+mj-lt"/>
              </a:rPr>
              <a:t>přednostně na </a:t>
            </a:r>
            <a:r>
              <a:rPr lang="cs-CZ" sz="2200" dirty="0" err="1" smtClean="0">
                <a:latin typeface="+mj-lt"/>
              </a:rPr>
              <a:t>VaK</a:t>
            </a:r>
            <a:endParaRPr lang="cs-CZ" sz="2200" dirty="0" smtClean="0">
              <a:latin typeface="+mj-lt"/>
            </a:endParaRP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00" dirty="0" smtClean="0">
                <a:latin typeface="+mj-lt"/>
              </a:rPr>
              <a:t>dočasně </a:t>
            </a:r>
            <a:r>
              <a:rPr lang="cs-CZ" sz="2200" dirty="0">
                <a:latin typeface="+mj-lt"/>
              </a:rPr>
              <a:t>max. do </a:t>
            </a:r>
            <a:r>
              <a:rPr lang="cs-CZ" sz="2200" b="1" dirty="0">
                <a:latin typeface="+mj-lt"/>
              </a:rPr>
              <a:t>½ životnosti </a:t>
            </a:r>
            <a:r>
              <a:rPr lang="cs-CZ" sz="2200" b="1" dirty="0" smtClean="0">
                <a:latin typeface="+mj-lt"/>
              </a:rPr>
              <a:t>majetku (vrátit do 10 let)</a:t>
            </a:r>
            <a:endParaRPr lang="cs-CZ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7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060621" y="761138"/>
            <a:ext cx="10210800" cy="314685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3535" y="4191125"/>
            <a:ext cx="792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>
                <a:solidFill>
                  <a:schemeClr val="accent3"/>
                </a:solidFill>
              </a:rPr>
              <a:t>monitor.statnipokladna.cz</a:t>
            </a:r>
            <a:br>
              <a:rPr lang="cs-CZ" u="sng" dirty="0">
                <a:solidFill>
                  <a:schemeClr val="accent3"/>
                </a:solidFill>
              </a:rPr>
            </a:br>
            <a:r>
              <a:rPr lang="cs-CZ" u="sng" dirty="0">
                <a:solidFill>
                  <a:schemeClr val="accent3"/>
                </a:solidFill>
              </a:rPr>
              <a:t>https://www.mfcr.cz/cs/verejny-sektor/uzemni-rozpocty/metodicka-podpora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60621" y="2985245"/>
            <a:ext cx="4109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Miroslav MATEJ</a:t>
            </a:r>
            <a:endParaRPr lang="cs-CZ" b="1" dirty="0"/>
          </a:p>
          <a:p>
            <a:r>
              <a:rPr lang="cs-CZ" dirty="0"/>
              <a:t>Odbor Financování územních rozpočtů</a:t>
            </a:r>
          </a:p>
        </p:txBody>
      </p:sp>
    </p:spTree>
    <p:extLst>
      <p:ext uri="{BB962C8B-B14F-4D97-AF65-F5344CB8AC3E}">
        <p14:creationId xmlns:p14="http://schemas.microsoft.com/office/powerpoint/2010/main" val="11665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800000" cy="8440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5"/>
                </a:solidFill>
              </a:rPr>
              <a:t>Odhad: </a:t>
            </a:r>
            <a:r>
              <a:rPr lang="cs-CZ" sz="2800" dirty="0"/>
              <a:t>obce (bez Prahy) prvně za 12 let v mírném deficitu; Praha opět obří přebytek</a:t>
            </a:r>
            <a:endParaRPr lang="cs-CZ" sz="2800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4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88C096-964B-4A04-8E9E-54C245EA3C95}"/>
              </a:ext>
            </a:extLst>
          </p:cNvPr>
          <p:cNvSpPr txBox="1"/>
          <p:nvPr/>
        </p:nvSpPr>
        <p:spPr>
          <a:xfrm>
            <a:off x="442784" y="2341984"/>
            <a:ext cx="400110" cy="10174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400" dirty="0"/>
              <a:t>mld. Kč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2CA6058-5C10-4ECE-AF4B-C429F4F7C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182437"/>
              </p:ext>
            </p:extLst>
          </p:nvPr>
        </p:nvGraphicFramePr>
        <p:xfrm>
          <a:off x="838198" y="1295399"/>
          <a:ext cx="10799999" cy="505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368584" y="1096262"/>
            <a:ext cx="550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během 12 let obce a kraje </a:t>
            </a:r>
            <a:r>
              <a:rPr lang="cs-CZ" sz="2000" b="1" dirty="0"/>
              <a:t>nevyužily téměř </a:t>
            </a:r>
            <a:r>
              <a:rPr lang="cs-CZ" sz="2000" b="1" dirty="0" smtClean="0"/>
              <a:t>300 </a:t>
            </a:r>
            <a:r>
              <a:rPr lang="cs-CZ" sz="2000" b="1" dirty="0"/>
              <a:t>mld. Kč</a:t>
            </a:r>
            <a:r>
              <a:rPr lang="cs-CZ" sz="2000" dirty="0"/>
              <a:t>; z toho Praha </a:t>
            </a:r>
            <a:r>
              <a:rPr lang="cs-CZ" sz="2000" b="1" dirty="0" smtClean="0"/>
              <a:t>171 </a:t>
            </a:r>
            <a:r>
              <a:rPr lang="cs-CZ" sz="2000" b="1" dirty="0"/>
              <a:t>mld. Kč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338458" y="1100021"/>
            <a:ext cx="548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obce (bez Prahy) </a:t>
            </a:r>
            <a:r>
              <a:rPr lang="cs-CZ" sz="2000" dirty="0" smtClean="0"/>
              <a:t>prvně od roku 2018 </a:t>
            </a:r>
            <a:r>
              <a:rPr lang="cs-CZ" sz="2000" dirty="0" smtClean="0"/>
              <a:t>využily svůj investiční potenciál</a:t>
            </a:r>
            <a:endParaRPr lang="cs-CZ" sz="2000" b="1" dirty="0"/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5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33374" y="-1"/>
            <a:ext cx="11487151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2"/>
                </a:solidFill>
              </a:rPr>
              <a:t>Místo investic hromada peněz – obce </a:t>
            </a:r>
            <a:r>
              <a:rPr lang="cs-CZ" sz="2800" dirty="0">
                <a:solidFill>
                  <a:schemeClr val="accent2"/>
                </a:solidFill>
              </a:rPr>
              <a:t>ani kraje </a:t>
            </a:r>
            <a:r>
              <a:rPr lang="cs-CZ" sz="2800" dirty="0" smtClean="0">
                <a:solidFill>
                  <a:schemeClr val="accent2"/>
                </a:solidFill>
              </a:rPr>
              <a:t>dlouhodobě nevyužívají </a:t>
            </a:r>
            <a:r>
              <a:rPr lang="cs-CZ" sz="2800" dirty="0">
                <a:solidFill>
                  <a:schemeClr val="accent2"/>
                </a:solidFill>
              </a:rPr>
              <a:t>investiční </a:t>
            </a:r>
            <a:r>
              <a:rPr lang="cs-CZ" sz="2800" dirty="0" smtClean="0">
                <a:solidFill>
                  <a:schemeClr val="accent2"/>
                </a:solidFill>
              </a:rPr>
              <a:t>potenciál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470231" y="5627550"/>
            <a:ext cx="4978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IISSP, výpočty MF (investice bez dotací - provozní saldo)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839513" y="6135688"/>
            <a:ext cx="62399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investiční potenciál = investice </a:t>
            </a:r>
            <a:r>
              <a:rPr lang="cs-CZ" dirty="0"/>
              <a:t>bez dotací </a:t>
            </a:r>
            <a:r>
              <a:rPr lang="cs-CZ" dirty="0" smtClean="0"/>
              <a:t>– provozní saldo</a:t>
            </a:r>
            <a:endParaRPr lang="en-GB" dirty="0"/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26242"/>
              </p:ext>
            </p:extLst>
          </p:nvPr>
        </p:nvGraphicFramePr>
        <p:xfrm>
          <a:off x="0" y="1804763"/>
          <a:ext cx="5668789" cy="36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AF6DA304-595D-441C-B486-58CE36482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924148"/>
              </p:ext>
            </p:extLst>
          </p:nvPr>
        </p:nvGraphicFramePr>
        <p:xfrm>
          <a:off x="5673842" y="1917928"/>
          <a:ext cx="6375283" cy="350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43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á složená závorka 13"/>
          <p:cNvSpPr/>
          <p:nvPr/>
        </p:nvSpPr>
        <p:spPr>
          <a:xfrm>
            <a:off x="5727406" y="3092824"/>
            <a:ext cx="230587" cy="1893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286440" y="3185896"/>
            <a:ext cx="400110" cy="170691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400" b="1" dirty="0"/>
              <a:t>+ 421 mld. Kč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6115" y="1000587"/>
            <a:ext cx="60066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zůstatky </a:t>
            </a:r>
            <a:r>
              <a:rPr lang="cs-CZ" sz="2000" dirty="0"/>
              <a:t>se během 12 let </a:t>
            </a:r>
            <a:r>
              <a:rPr lang="cs-CZ" sz="2000" dirty="0" smtClean="0"/>
              <a:t>víc než </a:t>
            </a:r>
            <a:r>
              <a:rPr lang="cs-CZ" sz="2000" b="1" dirty="0"/>
              <a:t>zčtyřnásobily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181 mld. Kč</a:t>
            </a:r>
            <a:r>
              <a:rPr lang="cs-CZ" sz="2000" dirty="0"/>
              <a:t> (35 % úspor obcí bez PO) drží Praha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62750" y="1000587"/>
            <a:ext cx="523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investice </a:t>
            </a:r>
            <a:r>
              <a:rPr lang="cs-CZ" sz="2000" b="1" dirty="0"/>
              <a:t>rostly </a:t>
            </a:r>
            <a:r>
              <a:rPr lang="cs-CZ" sz="2000" dirty="0" smtClean="0"/>
              <a:t>pouze </a:t>
            </a:r>
            <a:r>
              <a:rPr lang="cs-CZ" sz="2000" b="1" dirty="0" smtClean="0"/>
              <a:t>2,5 </a:t>
            </a:r>
            <a:r>
              <a:rPr lang="cs-CZ" sz="2000" b="1" dirty="0"/>
              <a:t>krát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474342" y="6167423"/>
            <a:ext cx="20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IISSP, výpočty MF</a:t>
            </a:r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6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0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dirty="0"/>
              <a:t>Výsledkem je, že obce a kraje </a:t>
            </a:r>
            <a:r>
              <a:rPr lang="pl-PL" sz="2800" dirty="0" smtClean="0"/>
              <a:t>kumulují úspory </a:t>
            </a:r>
            <a:r>
              <a:rPr lang="pl-PL" sz="2800" dirty="0"/>
              <a:t>a investice pokulhávají</a:t>
            </a:r>
            <a:endParaRPr lang="cs-CZ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F47732F6-131C-4355-B1CF-A92D1719F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397201"/>
              </p:ext>
            </p:extLst>
          </p:nvPr>
        </p:nvGraphicFramePr>
        <p:xfrm>
          <a:off x="7334249" y="2936547"/>
          <a:ext cx="4316033" cy="312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12734"/>
              </p:ext>
            </p:extLst>
          </p:nvPr>
        </p:nvGraphicFramePr>
        <p:xfrm>
          <a:off x="150887" y="2378563"/>
          <a:ext cx="6219825" cy="379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75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425" y="-1"/>
            <a:ext cx="11525250" cy="9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chemeClr val="accent5"/>
                </a:solidFill>
              </a:rPr>
              <a:t>Rozpočty </a:t>
            </a:r>
            <a:r>
              <a:rPr lang="cs-CZ" sz="2800" dirty="0" smtClean="0"/>
              <a:t>obcí a krajů </a:t>
            </a:r>
            <a:r>
              <a:rPr lang="cs-CZ" sz="2800" dirty="0" smtClean="0"/>
              <a:t>přestály být </a:t>
            </a:r>
            <a:r>
              <a:rPr lang="cs-CZ" sz="2800" dirty="0" smtClean="0">
                <a:solidFill>
                  <a:schemeClr val="accent5"/>
                </a:solidFill>
              </a:rPr>
              <a:t>nástrojem řízení</a:t>
            </a:r>
            <a:endParaRPr lang="cs-CZ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7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1" y="1762127"/>
            <a:ext cx="37337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/>
              <a:t>plán vs. realita </a:t>
            </a:r>
            <a:r>
              <a:rPr lang="cs-CZ" sz="2200" b="1" dirty="0" smtClean="0"/>
              <a:t>se </a:t>
            </a:r>
            <a:r>
              <a:rPr lang="cs-CZ" sz="2200" dirty="0" smtClean="0"/>
              <a:t>dramaticky </a:t>
            </a:r>
            <a:r>
              <a:rPr lang="cs-CZ" sz="2200" b="1" dirty="0"/>
              <a:t>liší</a:t>
            </a:r>
            <a:endParaRPr lang="cs-CZ" sz="2200" b="1" dirty="0" smtClean="0"/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nadhodnocují se výdaje</a:t>
            </a:r>
            <a:r>
              <a:rPr lang="cs-CZ" sz="2200" dirty="0"/>
              <a:t>, podhodnocují </a:t>
            </a:r>
            <a:r>
              <a:rPr lang="cs-CZ" sz="2200" dirty="0" smtClean="0"/>
              <a:t>se příjmy </a:t>
            </a:r>
            <a:r>
              <a:rPr lang="cs-CZ" sz="2200" dirty="0"/>
              <a:t>→ </a:t>
            </a:r>
            <a:r>
              <a:rPr lang="cs-CZ" sz="2200" b="1" dirty="0"/>
              <a:t>vzniká zdánlivý </a:t>
            </a:r>
            <a:r>
              <a:rPr lang="cs-CZ" sz="2200" b="1" dirty="0" smtClean="0"/>
              <a:t>deficit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zlepšilo </a:t>
            </a:r>
            <a:r>
              <a:rPr lang="cs-CZ" sz="2200" dirty="0" smtClean="0"/>
              <a:t>se rozpočtování </a:t>
            </a:r>
            <a:r>
              <a:rPr lang="cs-CZ" sz="2200" b="1" dirty="0" smtClean="0"/>
              <a:t>daňových příjmů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velké nedostatky </a:t>
            </a:r>
            <a:r>
              <a:rPr lang="cs-CZ" sz="2200" dirty="0" smtClean="0"/>
              <a:t>v rozpočtování </a:t>
            </a:r>
            <a:r>
              <a:rPr lang="cs-CZ" sz="2200" b="1" dirty="0" smtClean="0"/>
              <a:t>investic, </a:t>
            </a:r>
            <a:r>
              <a:rPr lang="cs-CZ" sz="2200" dirty="0" smtClean="0"/>
              <a:t>ale </a:t>
            </a:r>
            <a:r>
              <a:rPr lang="cs-CZ" sz="2200" b="1" dirty="0" smtClean="0"/>
              <a:t>i běžných výdajů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68473" y="1087995"/>
            <a:ext cx="7718228" cy="4598428"/>
            <a:chOff x="168473" y="1459470"/>
            <a:chExt cx="7718228" cy="4598428"/>
          </a:xfrm>
        </p:grpSpPr>
        <p:sp>
          <p:nvSpPr>
            <p:cNvPr id="3" name="TextovéPole 2"/>
            <p:cNvSpPr txBox="1"/>
            <p:nvPr/>
          </p:nvSpPr>
          <p:spPr>
            <a:xfrm>
              <a:off x="476250" y="1459470"/>
              <a:ext cx="257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latin typeface="Calibri" panose="020F0502020204030204" pitchFamily="34" charset="0"/>
                  <a:cs typeface="Calibri" panose="020F0502020204030204" pitchFamily="34" charset="0"/>
                </a:rPr>
                <a:t>rok 2024; obce bez Prahy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-42289" y="3071933"/>
              <a:ext cx="729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/>
                <a:t>mld. Kč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167159" y="5750121"/>
              <a:ext cx="2028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i="1" dirty="0"/>
                <a:t>Zdroj: </a:t>
              </a:r>
              <a:r>
                <a:rPr lang="cs-CZ" sz="1400" i="1" dirty="0"/>
                <a:t>IISSP, výpočty MF</a:t>
              </a:r>
            </a:p>
          </p:txBody>
        </p:sp>
        <p:graphicFrame>
          <p:nvGraphicFramePr>
            <p:cNvPr id="14" name="Graf 13">
              <a:extLst>
                <a:ext uri="{FF2B5EF4-FFF2-40B4-BE49-F238E27FC236}">
                  <a16:creationId xmlns:a16="http://schemas.microsoft.com/office/drawing/2014/main" id="{5BCE4BA5-0BC8-4181-BAEB-249BF2FEBFF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4622479"/>
                </p:ext>
              </p:extLst>
            </p:nvPr>
          </p:nvGraphicFramePr>
          <p:xfrm>
            <a:off x="529846" y="1828802"/>
            <a:ext cx="7356855" cy="3791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>
              <a:off x="2395183" y="3837051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cs typeface="Calibri" panose="020F0502020204030204" pitchFamily="34" charset="0"/>
                </a:rPr>
                <a:t>7,1 %</a:t>
              </a:r>
            </a:p>
            <a:p>
              <a:r>
                <a:rPr lang="cs-CZ" sz="1200" b="1" dirty="0">
                  <a:cs typeface="Calibri" panose="020F0502020204030204" pitchFamily="34" charset="0"/>
                </a:rPr>
                <a:t>16,4 mld.</a:t>
              </a:r>
              <a:endParaRPr lang="en-GB" sz="1200" b="1" dirty="0">
                <a:cs typeface="Calibri" panose="020F0502020204030204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528968" y="3837050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cs typeface="Calibri" panose="020F0502020204030204" pitchFamily="34" charset="0"/>
                </a:rPr>
                <a:t>-  </a:t>
              </a:r>
              <a:r>
                <a:rPr lang="cs-CZ" sz="1200" b="1" dirty="0" smtClean="0">
                  <a:cs typeface="Calibri" panose="020F0502020204030204" pitchFamily="34" charset="0"/>
                </a:rPr>
                <a:t>34,6 </a:t>
              </a:r>
              <a:r>
                <a:rPr lang="cs-CZ" sz="1200" b="1" dirty="0">
                  <a:cs typeface="Calibri" panose="020F0502020204030204" pitchFamily="34" charset="0"/>
                </a:rPr>
                <a:t>%</a:t>
              </a:r>
            </a:p>
            <a:p>
              <a:r>
                <a:rPr lang="cs-CZ" sz="1200" b="1" dirty="0" smtClean="0">
                  <a:cs typeface="Calibri" panose="020F0502020204030204" pitchFamily="34" charset="0"/>
                </a:rPr>
                <a:t>55,5 </a:t>
              </a:r>
              <a:r>
                <a:rPr lang="cs-CZ" sz="1200" b="1" dirty="0">
                  <a:cs typeface="Calibri" panose="020F0502020204030204" pitchFamily="34" charset="0"/>
                </a:rPr>
                <a:t>mld.</a:t>
              </a:r>
              <a:endParaRPr lang="en-GB" sz="1200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13" name="Zaoblený obdélník 12"/>
          <p:cNvSpPr/>
          <p:nvPr/>
        </p:nvSpPr>
        <p:spPr>
          <a:xfrm>
            <a:off x="5581650" y="2658475"/>
            <a:ext cx="2209800" cy="44767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rozdíl </a:t>
            </a:r>
            <a:r>
              <a:rPr lang="cs-CZ" b="1" dirty="0" smtClean="0">
                <a:solidFill>
                  <a:schemeClr val="tx1"/>
                </a:solidFill>
              </a:rPr>
              <a:t>102 </a:t>
            </a:r>
            <a:r>
              <a:rPr lang="cs-CZ" b="1" dirty="0">
                <a:solidFill>
                  <a:schemeClr val="tx1"/>
                </a:solidFill>
              </a:rPr>
              <a:t>mld. </a:t>
            </a:r>
            <a:r>
              <a:rPr lang="cs-CZ" b="1" dirty="0" smtClean="0">
                <a:solidFill>
                  <a:schemeClr val="tx1"/>
                </a:solidFill>
              </a:rPr>
              <a:t>Kč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659242" y="5884203"/>
            <a:ext cx="7517829" cy="540000"/>
            <a:chOff x="659242" y="5884203"/>
            <a:chExt cx="7517829" cy="540000"/>
          </a:xfrm>
        </p:grpSpPr>
        <p:sp>
          <p:nvSpPr>
            <p:cNvPr id="5" name="TextovéPole 4"/>
            <p:cNvSpPr txBox="1"/>
            <p:nvPr/>
          </p:nvSpPr>
          <p:spPr>
            <a:xfrm>
              <a:off x="1307242" y="5935488"/>
              <a:ext cx="6869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takové </a:t>
              </a:r>
              <a:r>
                <a:rPr lang="cs-CZ" sz="2400" b="1" dirty="0"/>
                <a:t>rozpočty blokují investice a rozvoj </a:t>
              </a:r>
              <a:r>
                <a:rPr lang="cs-CZ" sz="2400" b="1" dirty="0" smtClean="0"/>
                <a:t>obce</a:t>
              </a:r>
              <a:endParaRPr lang="en-GB" sz="2400" b="1" dirty="0"/>
            </a:p>
          </p:txBody>
        </p:sp>
        <p:pic>
          <p:nvPicPr>
            <p:cNvPr id="15" name="Obrázek 14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242" y="5884203"/>
              <a:ext cx="648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5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8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42900" y="0"/>
            <a:ext cx="115443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2"/>
                </a:solidFill>
              </a:rPr>
              <a:t>Co </a:t>
            </a:r>
            <a:r>
              <a:rPr lang="cs-CZ" sz="2800" dirty="0" smtClean="0">
                <a:solidFill>
                  <a:schemeClr val="accent2"/>
                </a:solidFill>
              </a:rPr>
              <a:t>nedělat v rozpočtovém hospodaření </a:t>
            </a:r>
            <a:r>
              <a:rPr lang="cs-CZ" sz="2800" dirty="0" smtClean="0">
                <a:solidFill>
                  <a:schemeClr val="accent2"/>
                </a:solidFill>
              </a:rPr>
              <a:t>– </a:t>
            </a:r>
            <a:r>
              <a:rPr lang="cs-CZ" sz="2800" dirty="0" smtClean="0">
                <a:solidFill>
                  <a:schemeClr val="accent5"/>
                </a:solidFill>
              </a:rPr>
              <a:t>chyby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5468" y="1075818"/>
            <a:ext cx="106455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</a:rPr>
              <a:t>dostatek peněz,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přesto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se bere úvěr</a:t>
            </a: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400" dirty="0" smtClean="0">
                <a:latin typeface="Arial" panose="020B0604020202020204" pitchFamily="34" charset="0"/>
              </a:rPr>
              <a:t>chyba v rozpočtování, nedostatečné střednědobé plánování víceletých akcí </a:t>
            </a:r>
            <a:r>
              <a:rPr lang="cs-CZ" altLang="cs-CZ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altLang="cs-CZ" sz="2400" dirty="0" smtClean="0">
                <a:latin typeface="Arial" panose="020B0604020202020204" pitchFamily="34" charset="0"/>
              </a:rPr>
              <a:t>obci / kraji vzniká škoda!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</a:rPr>
              <a:t>pravidelné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bezdůvodné rozpočtové provizorium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</a:rPr>
              <a:t>špatné rozpočtování příjmů a výdajů</a:t>
            </a: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2400" dirty="0">
                <a:latin typeface="Arial" panose="020B0604020202020204" pitchFamily="34" charset="0"/>
              </a:rPr>
              <a:t>podhodnocování daňových </a:t>
            </a:r>
            <a:r>
              <a:rPr lang="cs-CZ" altLang="cs-CZ" sz="2400" dirty="0" smtClean="0">
                <a:latin typeface="Arial" panose="020B0604020202020204" pitchFamily="34" charset="0"/>
              </a:rPr>
              <a:t>příjmů</a:t>
            </a: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400" dirty="0" smtClean="0">
                <a:latin typeface="Arial" panose="020B0604020202020204" pitchFamily="34" charset="0"/>
              </a:rPr>
              <a:t>špatné rozpočtování transferů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</a:rPr>
              <a:t>změny struktury závazných ukazatelů rozpočtu v průběhu roku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</a:rPr>
              <a:t>schvalování rozpočtových opatření na úpravy rozpisu rozpočtu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</a:rPr>
              <a:t>podnikatelská činnost </a:t>
            </a:r>
            <a:r>
              <a:rPr lang="cs-CZ" altLang="cs-CZ" sz="2400" dirty="0" smtClean="0">
                <a:latin typeface="Arial" panose="020B0604020202020204" pitchFamily="34" charset="0"/>
              </a:rPr>
              <a:t>(bezdůvodné mimorozpočtové zachycení)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</a:rPr>
              <a:t>závěrečný účet výkaz </a:t>
            </a:r>
            <a:r>
              <a:rPr lang="cs-CZ" alt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≠ výkaz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FIN 2-12M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9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33375" y="0"/>
            <a:ext cx="115443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5"/>
                </a:solidFill>
              </a:rPr>
              <a:t>Typické chyby </a:t>
            </a:r>
            <a:r>
              <a:rPr lang="cs-CZ" sz="2800" dirty="0" smtClean="0">
                <a:solidFill>
                  <a:schemeClr val="accent2"/>
                </a:solidFill>
              </a:rPr>
              <a:t>v investičních rozhodnutích obcí</a:t>
            </a:r>
            <a:endParaRPr lang="cs-CZ" sz="2800" dirty="0">
              <a:solidFill>
                <a:schemeClr val="accent3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54518" y="1009143"/>
            <a:ext cx="106455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Arial" panose="020B0604020202020204" pitchFamily="34" charset="0"/>
              </a:rPr>
              <a:t>bez </a:t>
            </a:r>
            <a:r>
              <a:rPr lang="cs-CZ" altLang="cs-CZ" sz="2400" dirty="0">
                <a:latin typeface="Arial" panose="020B0604020202020204" pitchFamily="34" charset="0"/>
              </a:rPr>
              <a:t>dotace nic </a:t>
            </a:r>
            <a:r>
              <a:rPr lang="cs-CZ" altLang="cs-CZ" sz="2400" dirty="0" smtClean="0">
                <a:latin typeface="Arial" panose="020B0604020202020204" pitchFamily="34" charset="0"/>
              </a:rPr>
              <a:t>nedělat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Arial" panose="020B0604020202020204" pitchFamily="34" charset="0"/>
              </a:rPr>
              <a:t>špatné rozpočtování víceletých akcí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Arial" panose="020B0604020202020204" pitchFamily="34" charset="0"/>
              </a:rPr>
              <a:t>spořit na investici místo investovat s úvěrem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</a:rPr>
              <a:t>nulový dluh jako falešná jistota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Arial" panose="020B0604020202020204" pitchFamily="34" charset="0"/>
              </a:rPr>
              <a:t>krátké splatnosti </a:t>
            </a:r>
            <a:r>
              <a:rPr lang="cs-CZ" altLang="cs-CZ" sz="2400" dirty="0" smtClean="0">
                <a:latin typeface="Arial" panose="020B0604020202020204" pitchFamily="34" charset="0"/>
              </a:rPr>
              <a:t>úvěrů a fixování úrokových sazeb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Arial" panose="020B0604020202020204" pitchFamily="34" charset="0"/>
              </a:rPr>
              <a:t>podcenění budoucích provozních nákladů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Úvod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47F9D14D-9C1E-4042-8589-B8CDA61C1CE1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ávěr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905ECC45-70F2-4E34-A170-CC807D26CA96}"/>
    </a:ext>
  </a:extLst>
</a:theme>
</file>

<file path=ppt/theme/theme3.xml><?xml version="1.0" encoding="utf-8"?>
<a:theme xmlns:a="http://schemas.openxmlformats.org/drawingml/2006/main" name="Předělová stránka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4935B815-551A-4D4C-B8C9-B4F979A08362}"/>
    </a:ext>
  </a:extLst>
</a:theme>
</file>

<file path=ppt/theme/theme4.xml><?xml version="1.0" encoding="utf-8"?>
<a:theme xmlns:a="http://schemas.openxmlformats.org/drawingml/2006/main" name="Obsah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AABD3FE4-58BC-4DB7-AC75-BC2CD0EA9375}"/>
    </a:ext>
  </a:extLst>
</a:theme>
</file>

<file path=ppt/theme/theme5.xml><?xml version="1.0" encoding="utf-8"?>
<a:theme xmlns:a="http://schemas.openxmlformats.org/drawingml/2006/main" name="Různé typy stránek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C5417595-ABD5-4210-848A-BFAC5615E8EE}"/>
    </a:ext>
  </a:extLst>
</a:theme>
</file>

<file path=ppt/theme/theme6.xml><?xml version="1.0" encoding="utf-8"?>
<a:theme xmlns:a="http://schemas.openxmlformats.org/drawingml/2006/main" name="Graf">
  <a:themeElements>
    <a:clrScheme name="Vlastní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398D2"/>
      </a:accent1>
      <a:accent2>
        <a:srgbClr val="E94C55"/>
      </a:accent2>
      <a:accent3>
        <a:srgbClr val="F9BF73"/>
      </a:accent3>
      <a:accent4>
        <a:srgbClr val="66BFAE"/>
      </a:accent4>
      <a:accent5>
        <a:srgbClr val="955B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942D8321-746C-4995-8FFC-4B22EB1581D9}"/>
    </a:ext>
  </a:extLst>
</a:theme>
</file>

<file path=ppt/theme/theme7.xml><?xml version="1.0" encoding="utf-8"?>
<a:theme xmlns:a="http://schemas.openxmlformats.org/drawingml/2006/main" name="Dva obrázky s popisky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8C888A70-A91D-4DC2-8646-ABDE5677D4CB}"/>
    </a:ext>
  </a:extLst>
</a:theme>
</file>

<file path=ppt/theme/theme8.xml><?xml version="1.0" encoding="utf-8"?>
<a:theme xmlns:a="http://schemas.openxmlformats.org/drawingml/2006/main" name="Tři obrázky s popisky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81281743-2A7C-46B6-8CAE-15451AA34C2D}"/>
    </a:ext>
  </a:extLst>
</a:theme>
</file>

<file path=ppt/theme/theme9.xml><?xml version="1.0" encoding="utf-8"?>
<a:theme xmlns:a="http://schemas.openxmlformats.org/drawingml/2006/main" name="Speciální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07F043D4-1FBC-4D82-8415-E8D9A3B22B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ozn_x00e1_mka xmlns="57c3d9b8-bc72-4856-b35c-920442c0b9a4" xsi:nil="true"/>
    <_DCDateCreated xmlns="http://schemas.microsoft.com/sharepoint/v3/fields">2020-08-04T12:43:00+00:00</_DCDateCrea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F6911759377A489158637EE57A7A06" ma:contentTypeVersion="9" ma:contentTypeDescription="Vytvořit nový dokument" ma:contentTypeScope="" ma:versionID="22dcb395c5bd9ad3a5a6295c34e4f7ad">
  <xsd:schema xmlns:xsd="http://www.w3.org/2001/XMLSchema" xmlns:p="http://schemas.microsoft.com/office/2006/metadata/properties" xmlns:ns2="57c3d9b8-bc72-4856-b35c-920442c0b9a4" xmlns:ns3="http://schemas.microsoft.com/sharepoint/v3/fields" targetNamespace="http://schemas.microsoft.com/office/2006/metadata/properties" ma:root="true" ma:fieldsID="cf99c080062c4bb3b487e0af1ab196dc" ns2:_="" ns3:_="">
    <xsd:import namespace="57c3d9b8-bc72-4856-b35c-920442c0b9a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ozn_x00e1_mka" minOccurs="0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7c3d9b8-bc72-4856-b35c-920442c0b9a4" elementFormDefault="qualified">
    <xsd:import namespace="http://schemas.microsoft.com/office/2006/documentManagement/types"/>
    <xsd:element name="pozn_x00e1_mka" ma:index="8" nillable="true" ma:displayName="Poznámka" ma:default="" ma:internalName="pozn_x00e1_mka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11" nillable="true" ma:displayName="Datum vytvoření" ma:default="[today]" ma:description="Datum, k němuž byl tento prostředek vytvořen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 ma:index="9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0119A97-8F21-48FF-B049-FE9C103EE9FA}">
  <ds:schemaRefs>
    <ds:schemaRef ds:uri="http://purl.org/dc/elements/1.1/"/>
    <ds:schemaRef ds:uri="57c3d9b8-bc72-4856-b35c-920442c0b9a4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sharepoint/v3/field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34B5AF6-26CB-4910-81DC-330A19CD42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230E46-01C3-41A4-9FF3-AC3BE958B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3d9b8-bc72-4856-b35c-920442c0b9a4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44397</TotalTime>
  <Words>2333</Words>
  <Application>Microsoft Office PowerPoint</Application>
  <PresentationFormat>Širokoúhlá obrazovka</PresentationFormat>
  <Paragraphs>391</Paragraphs>
  <Slides>32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9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54" baseType="lpstr">
      <vt:lpstr>Aptos</vt:lpstr>
      <vt:lpstr>Arial</vt:lpstr>
      <vt:lpstr>AvenirNext LT Pro Bold</vt:lpstr>
      <vt:lpstr>Calibri</vt:lpstr>
      <vt:lpstr>Courier New</vt:lpstr>
      <vt:lpstr>Roboto</vt:lpstr>
      <vt:lpstr>Roboto Light</vt:lpstr>
      <vt:lpstr>Roboto Slab</vt:lpstr>
      <vt:lpstr>Segoe UI</vt:lpstr>
      <vt:lpstr>Times New Roman</vt:lpstr>
      <vt:lpstr>Wingdings</vt:lpstr>
      <vt:lpstr>Úvod</vt:lpstr>
      <vt:lpstr>Závěr</vt:lpstr>
      <vt:lpstr>Předělová stránka</vt:lpstr>
      <vt:lpstr>Obsah</vt:lpstr>
      <vt:lpstr>Různé typy stránek</vt:lpstr>
      <vt:lpstr>Graf</vt:lpstr>
      <vt:lpstr>Dva obrázky s popisky</vt:lpstr>
      <vt:lpstr>Tři obrázky s popisky</vt:lpstr>
      <vt:lpstr>Speciální</vt:lpstr>
      <vt:lpstr>List</vt:lpstr>
      <vt:lpstr>List Microsoft Excelu</vt:lpstr>
      <vt:lpstr>Prezentace aplikace PowerPoint</vt:lpstr>
      <vt:lpstr>Fiskální nerovnováha mezi státem a ÚSC se zvyšuje</vt:lpstr>
      <vt:lpstr>Předběžné výsledky hospodaření za rok 2025: přebytek kvůli Praze</vt:lpstr>
      <vt:lpstr>Odhad: obce (bez Prahy) prvně za 12 let v mírném deficitu; Praha opět obří přebytek</vt:lpstr>
      <vt:lpstr>Prezentace aplikace PowerPoint</vt:lpstr>
      <vt:lpstr>Prezentace aplikace PowerPoint</vt:lpstr>
      <vt:lpstr>Rozpočty obcí a krajů přestály být nástrojem řízení</vt:lpstr>
      <vt:lpstr>Prezentace aplikace PowerPoint</vt:lpstr>
      <vt:lpstr>Prezentace aplikace PowerPoint</vt:lpstr>
      <vt:lpstr>Nebát se úvěrů – šetří obcím peníze</vt:lpstr>
      <vt:lpstr>10leté průměry sazeb PRIBOR dokazují výhodnost plovoucích sazeb</vt:lpstr>
      <vt:lpstr>Prezentace aplikace PowerPoint</vt:lpstr>
      <vt:lpstr>MAKRO: ekonomika rostla v roce 2025 lépe, než se očekávalo – rok 2026 přinese mírně zvýšené příjmy</vt:lpstr>
      <vt:lpstr>Prezentace aplikace PowerPoint</vt:lpstr>
      <vt:lpstr>Prezentace aplikace PowerPoint</vt:lpstr>
      <vt:lpstr>Prezentace aplikace PowerPoint</vt:lpstr>
      <vt:lpstr>Finanční toky před a po změně – zásadní zjednodušení</vt:lpstr>
      <vt:lpstr>Prezentace aplikace PowerPoint</vt:lpstr>
      <vt:lpstr>Rekapitulace financování regionálního školství od r. 2026</vt:lpstr>
      <vt:lpstr>Prezentace aplikace PowerPoint</vt:lpstr>
      <vt:lpstr>Prezentace aplikace PowerPoint</vt:lpstr>
      <vt:lpstr>Přepočítací školské koeficienty – obce</vt:lpstr>
      <vt:lpstr>Doporučení pro rozpočet po schválení novely RUD</vt:lpstr>
      <vt:lpstr>Stanovení příspěvku na provoz školy</vt:lpstr>
      <vt:lpstr>Financování školního stravování</vt:lpstr>
      <vt:lpstr>Školní jídelna: komplexní propojený systém nákladů</vt:lpstr>
      <vt:lpstr>Školní jídelna: co má obec řešit, aby byl provoz efektivní?</vt:lpstr>
      <vt:lpstr>Stanovení ceny jídla</vt:lpstr>
      <vt:lpstr>Prezentace aplikace PowerPoint</vt:lpstr>
      <vt:lpstr>Prezentace aplikace PowerPoint</vt:lpstr>
      <vt:lpstr>Rezerva na obnovu vodovodů a kanalizací od roku 2026</vt:lpstr>
      <vt:lpstr>Prezentace aplikace PowerPoint</vt:lpstr>
    </vt:vector>
  </TitlesOfParts>
  <Company>Ministerstvo financí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MF, verze 16:9</dc:title>
  <dc:creator>Mgr. Vojtěch Peterka</dc:creator>
  <dc:description/>
  <cp:lastModifiedBy>Miroslav Matej</cp:lastModifiedBy>
  <cp:revision>689</cp:revision>
  <cp:lastPrinted>2025-09-15T12:26:39Z</cp:lastPrinted>
  <dcterms:created xsi:type="dcterms:W3CDTF">2020-08-04T12:59:07Z</dcterms:created>
  <dcterms:modified xsi:type="dcterms:W3CDTF">2026-01-21T12:30:14Z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0x01010067F6911759377A489158637EE57A7A06</vt:lpwstr>
  </property>
</Properties>
</file>